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jpg" ContentType="image/jpg"/>
  <Override PartName="/ppt/media/image6.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7.jpg" ContentType="image/jp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26"/>
  </p:notesMasterIdLst>
  <p:sldIdLst>
    <p:sldId id="256" r:id="rId2"/>
    <p:sldId id="257" r:id="rId3"/>
    <p:sldId id="264" r:id="rId4"/>
    <p:sldId id="265" r:id="rId5"/>
    <p:sldId id="266" r:id="rId6"/>
    <p:sldId id="258" r:id="rId7"/>
    <p:sldId id="268" r:id="rId8"/>
    <p:sldId id="267" r:id="rId9"/>
    <p:sldId id="269" r:id="rId10"/>
    <p:sldId id="270" r:id="rId11"/>
    <p:sldId id="260" r:id="rId12"/>
    <p:sldId id="271" r:id="rId13"/>
    <p:sldId id="272" r:id="rId14"/>
    <p:sldId id="273" r:id="rId15"/>
    <p:sldId id="274" r:id="rId16"/>
    <p:sldId id="275" r:id="rId17"/>
    <p:sldId id="276" r:id="rId18"/>
    <p:sldId id="277" r:id="rId19"/>
    <p:sldId id="278" r:id="rId20"/>
    <p:sldId id="279" r:id="rId21"/>
    <p:sldId id="261" r:id="rId22"/>
    <p:sldId id="262" r:id="rId23"/>
    <p:sldId id="263" r:id="rId24"/>
    <p:sldId id="280" r:id="rId25"/>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710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8FD8F-D869-6524-E42D-30F9093D2B2D}"/>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IN"/>
          </a:p>
        </p:txBody>
      </p:sp>
      <p:sp>
        <p:nvSpPr>
          <p:cNvPr id="3" name="Subtitle 2">
            <a:extLst>
              <a:ext uri="{FF2B5EF4-FFF2-40B4-BE49-F238E27FC236}">
                <a16:creationId xmlns:a16="http://schemas.microsoft.com/office/drawing/2014/main" id="{7CE348C0-D54D-4D41-79C4-0A665C458A36}"/>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A652367-744D-15CA-20DB-438054140218}"/>
              </a:ext>
            </a:extLst>
          </p:cNvPr>
          <p:cNvSpPr>
            <a:spLocks noGrp="1"/>
          </p:cNvSpPr>
          <p:nvPr>
            <p:ph type="dt" sz="half" idx="10"/>
          </p:nvPr>
        </p:nvSpPr>
        <p:spPr/>
        <p:txBody>
          <a:bodyPr/>
          <a:lstStyle/>
          <a:p>
            <a:fld id="{6AD6EE87-EBD5-4F12-A48A-63ACA297AC8F}" type="datetimeFigureOut">
              <a:rPr lang="en-US" smtClean="0"/>
              <a:t>2/24/2025</a:t>
            </a:fld>
            <a:endParaRPr lang="en-US" dirty="0"/>
          </a:p>
        </p:txBody>
      </p:sp>
      <p:sp>
        <p:nvSpPr>
          <p:cNvPr id="5" name="Footer Placeholder 4">
            <a:extLst>
              <a:ext uri="{FF2B5EF4-FFF2-40B4-BE49-F238E27FC236}">
                <a16:creationId xmlns:a16="http://schemas.microsoft.com/office/drawing/2014/main" id="{5DB4C31D-00A0-00E5-0701-CE6F2EBEBE3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45EBEA5-E95E-962B-854D-39F561896F47}"/>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585104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230AF-9D76-CA6C-8B62-C9FBE22B7B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AF4C084-9BA8-0C51-28DE-0C76AE7D04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B485E9-4936-2642-2C37-1900A3D296A5}"/>
              </a:ext>
            </a:extLst>
          </p:cNvPr>
          <p:cNvSpPr>
            <a:spLocks noGrp="1"/>
          </p:cNvSpPr>
          <p:nvPr>
            <p:ph type="dt" sz="half" idx="10"/>
          </p:nvPr>
        </p:nvSpPr>
        <p:spPr/>
        <p:txBody>
          <a:bodyPr/>
          <a:lstStyle/>
          <a:p>
            <a:fld id="{4CD73815-2707-4475-8F1A-B873CB631BB4}" type="datetimeFigureOut">
              <a:rPr lang="en-US" smtClean="0"/>
              <a:t>2/24/2025</a:t>
            </a:fld>
            <a:endParaRPr lang="en-US" dirty="0"/>
          </a:p>
        </p:txBody>
      </p:sp>
      <p:sp>
        <p:nvSpPr>
          <p:cNvPr id="5" name="Footer Placeholder 4">
            <a:extLst>
              <a:ext uri="{FF2B5EF4-FFF2-40B4-BE49-F238E27FC236}">
                <a16:creationId xmlns:a16="http://schemas.microsoft.com/office/drawing/2014/main" id="{A765E6DA-D9D8-B094-BC08-825A89F4B42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A5BA05-BFF2-E373-CD8D-1F3449577DC9}"/>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1172024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37B72B-9519-89C0-EDBE-9E234AC360F7}"/>
              </a:ext>
            </a:extLst>
          </p:cNvPr>
          <p:cNvSpPr>
            <a:spLocks noGrp="1"/>
          </p:cNvSpPr>
          <p:nvPr>
            <p:ph type="title" orient="vert"/>
          </p:nvPr>
        </p:nvSpPr>
        <p:spPr>
          <a:xfrm>
            <a:off x="10469880" y="438150"/>
            <a:ext cx="3154680" cy="6974206"/>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168B84-FAE6-9DAE-5CB6-110102C08338}"/>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5E8EFFF-E979-419C-015B-E820EA336CAA}"/>
              </a:ext>
            </a:extLst>
          </p:cNvPr>
          <p:cNvSpPr>
            <a:spLocks noGrp="1"/>
          </p:cNvSpPr>
          <p:nvPr>
            <p:ph type="dt" sz="half" idx="10"/>
          </p:nvPr>
        </p:nvSpPr>
        <p:spPr/>
        <p:txBody>
          <a:bodyPr/>
          <a:lstStyle/>
          <a:p>
            <a:fld id="{2A4AFB99-0EAB-4182-AFF8-E214C82A68F6}" type="datetimeFigureOut">
              <a:rPr lang="en-US" smtClean="0"/>
              <a:t>2/24/2025</a:t>
            </a:fld>
            <a:endParaRPr lang="en-US" dirty="0"/>
          </a:p>
        </p:txBody>
      </p:sp>
      <p:sp>
        <p:nvSpPr>
          <p:cNvPr id="5" name="Footer Placeholder 4">
            <a:extLst>
              <a:ext uri="{FF2B5EF4-FFF2-40B4-BE49-F238E27FC236}">
                <a16:creationId xmlns:a16="http://schemas.microsoft.com/office/drawing/2014/main" id="{EB25C245-4EE9-88E8-689E-EE856FC214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030715-6076-1DF1-FE70-100EC8F81DED}"/>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137731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3582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7749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3016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5951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9509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0454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1496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9368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DD80D-DB45-5965-D733-3B7A000F614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727CB13-C536-CC94-7E6B-283D6129F6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28E824-2633-70CA-60CB-CC5E85BC8625}"/>
              </a:ext>
            </a:extLst>
          </p:cNvPr>
          <p:cNvSpPr>
            <a:spLocks noGrp="1"/>
          </p:cNvSpPr>
          <p:nvPr>
            <p:ph type="dt" sz="half" idx="10"/>
          </p:nvPr>
        </p:nvSpPr>
        <p:spPr/>
        <p:txBody>
          <a:bodyPr/>
          <a:lstStyle/>
          <a:p>
            <a:fld id="{A5D3794B-289A-4A80-97D7-111025398D45}" type="datetimeFigureOut">
              <a:rPr lang="en-US" smtClean="0"/>
              <a:t>2/24/2025</a:t>
            </a:fld>
            <a:endParaRPr lang="en-US" dirty="0"/>
          </a:p>
        </p:txBody>
      </p:sp>
      <p:sp>
        <p:nvSpPr>
          <p:cNvPr id="5" name="Footer Placeholder 4">
            <a:extLst>
              <a:ext uri="{FF2B5EF4-FFF2-40B4-BE49-F238E27FC236}">
                <a16:creationId xmlns:a16="http://schemas.microsoft.com/office/drawing/2014/main" id="{FDDFFB02-1AAA-DE74-A399-44D4CD97804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7F1CB8A-133F-75C5-0976-E8B035BFC952}"/>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05260167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CD466-5904-3173-5A27-507D34A592F2}"/>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A02A01-EE8F-86CF-1DAE-67E324A0041A}"/>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AAFB5B-0F97-9570-7A1C-9E549097F67E}"/>
              </a:ext>
            </a:extLst>
          </p:cNvPr>
          <p:cNvSpPr>
            <a:spLocks noGrp="1"/>
          </p:cNvSpPr>
          <p:nvPr>
            <p:ph type="dt" sz="half" idx="10"/>
          </p:nvPr>
        </p:nvSpPr>
        <p:spPr/>
        <p:txBody>
          <a:bodyPr/>
          <a:lstStyle/>
          <a:p>
            <a:fld id="{5A61015F-7CC6-4D0A-9D87-873EA4C304CC}" type="datetimeFigureOut">
              <a:rPr lang="en-US" smtClean="0"/>
              <a:t>2/24/2025</a:t>
            </a:fld>
            <a:endParaRPr lang="en-US" dirty="0"/>
          </a:p>
        </p:txBody>
      </p:sp>
      <p:sp>
        <p:nvSpPr>
          <p:cNvPr id="5" name="Footer Placeholder 4">
            <a:extLst>
              <a:ext uri="{FF2B5EF4-FFF2-40B4-BE49-F238E27FC236}">
                <a16:creationId xmlns:a16="http://schemas.microsoft.com/office/drawing/2014/main" id="{F692148A-EE1A-0781-FBD3-DEFBFB7EA3D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586CD24-299A-F231-1F4C-D14167934C69}"/>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552191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F62B4-2326-9199-8ECF-7A0CAB799C6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765B99-2DD2-EBDF-0AC0-37667F556B2B}"/>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AFA5226-9AF6-171B-AFCD-A923B329376D}"/>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DDF61182-F11B-D064-EA30-8FA9779F762A}"/>
              </a:ext>
            </a:extLst>
          </p:cNvPr>
          <p:cNvSpPr>
            <a:spLocks noGrp="1"/>
          </p:cNvSpPr>
          <p:nvPr>
            <p:ph type="dt" sz="half" idx="10"/>
          </p:nvPr>
        </p:nvSpPr>
        <p:spPr/>
        <p:txBody>
          <a:bodyPr/>
          <a:lstStyle/>
          <a:p>
            <a:fld id="{93C6A301-0538-44EC-B09D-202E1042A48B}" type="datetimeFigureOut">
              <a:rPr lang="en-US" smtClean="0"/>
              <a:t>2/24/2025</a:t>
            </a:fld>
            <a:endParaRPr lang="en-US" dirty="0"/>
          </a:p>
        </p:txBody>
      </p:sp>
      <p:sp>
        <p:nvSpPr>
          <p:cNvPr id="6" name="Footer Placeholder 5">
            <a:extLst>
              <a:ext uri="{FF2B5EF4-FFF2-40B4-BE49-F238E27FC236}">
                <a16:creationId xmlns:a16="http://schemas.microsoft.com/office/drawing/2014/main" id="{444CA9F2-6804-E6E3-5A86-8649B52474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76AC9EA-101D-1F59-E1DD-192A88C8CDE4}"/>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317362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14C9D-4CFD-1FEB-1F73-629C10F4E558}"/>
              </a:ext>
            </a:extLst>
          </p:cNvPr>
          <p:cNvSpPr>
            <a:spLocks noGrp="1"/>
          </p:cNvSpPr>
          <p:nvPr>
            <p:ph type="title"/>
          </p:nvPr>
        </p:nvSpPr>
        <p:spPr>
          <a:xfrm>
            <a:off x="1007746" y="438150"/>
            <a:ext cx="12618720" cy="1590676"/>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EA4EF6-B681-FF68-5EC6-B536BC01ED4A}"/>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FB7DE9DE-FA6F-EC31-C2F6-F6ECA1553255}"/>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0B7DE1A-0BBC-3A56-8DE3-3C77D54A4535}"/>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1E656DE2-627A-2BFB-CED8-4D77083613C8}"/>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9448DBA-D7DA-0203-4C00-0A2469208053}"/>
              </a:ext>
            </a:extLst>
          </p:cNvPr>
          <p:cNvSpPr>
            <a:spLocks noGrp="1"/>
          </p:cNvSpPr>
          <p:nvPr>
            <p:ph type="dt" sz="half" idx="10"/>
          </p:nvPr>
        </p:nvSpPr>
        <p:spPr/>
        <p:txBody>
          <a:bodyPr/>
          <a:lstStyle/>
          <a:p>
            <a:fld id="{D789574A-8875-45EF-8EA2-3CAA0F7ABC4C}" type="datetimeFigureOut">
              <a:rPr lang="en-US" smtClean="0"/>
              <a:t>2/24/2025</a:t>
            </a:fld>
            <a:endParaRPr lang="en-US" dirty="0"/>
          </a:p>
        </p:txBody>
      </p:sp>
      <p:sp>
        <p:nvSpPr>
          <p:cNvPr id="8" name="Footer Placeholder 7">
            <a:extLst>
              <a:ext uri="{FF2B5EF4-FFF2-40B4-BE49-F238E27FC236}">
                <a16:creationId xmlns:a16="http://schemas.microsoft.com/office/drawing/2014/main" id="{F10343EF-4FA0-4618-18EE-59C4943A81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8C807B5C-34C7-794F-BF8F-3111C6A34CCB}"/>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4154560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B8B6-33C6-B799-9203-B9F5BC1599F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0CCEBEB-F9D5-5786-B637-D57850BF4B2C}"/>
              </a:ext>
            </a:extLst>
          </p:cNvPr>
          <p:cNvSpPr>
            <a:spLocks noGrp="1"/>
          </p:cNvSpPr>
          <p:nvPr>
            <p:ph type="dt" sz="half" idx="10"/>
          </p:nvPr>
        </p:nvSpPr>
        <p:spPr/>
        <p:txBody>
          <a:bodyPr/>
          <a:lstStyle/>
          <a:p>
            <a:fld id="{67EF4D4C-5367-4C26-9E2B-D8088D7FCA81}" type="datetimeFigureOut">
              <a:rPr lang="en-US" smtClean="0"/>
              <a:t>2/24/2025</a:t>
            </a:fld>
            <a:endParaRPr lang="en-US" dirty="0"/>
          </a:p>
        </p:txBody>
      </p:sp>
      <p:sp>
        <p:nvSpPr>
          <p:cNvPr id="4" name="Footer Placeholder 3">
            <a:extLst>
              <a:ext uri="{FF2B5EF4-FFF2-40B4-BE49-F238E27FC236}">
                <a16:creationId xmlns:a16="http://schemas.microsoft.com/office/drawing/2014/main" id="{EED59B97-2026-8A25-5188-3F919500AF5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339B6E-BF1D-0936-83DE-22F42BCEBF80}"/>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4488245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0262E8-1FE9-D3E7-688F-53A33FD10A1E}"/>
              </a:ext>
            </a:extLst>
          </p:cNvPr>
          <p:cNvSpPr>
            <a:spLocks noGrp="1"/>
          </p:cNvSpPr>
          <p:nvPr>
            <p:ph type="dt" sz="half" idx="10"/>
          </p:nvPr>
        </p:nvSpPr>
        <p:spPr/>
        <p:txBody>
          <a:bodyPr/>
          <a:lstStyle/>
          <a:p>
            <a:fld id="{56E91E96-98B0-4413-9547-46F3504108EF}" type="datetimeFigureOut">
              <a:rPr lang="en-US" smtClean="0"/>
              <a:t>2/24/2025</a:t>
            </a:fld>
            <a:endParaRPr lang="en-US" dirty="0"/>
          </a:p>
        </p:txBody>
      </p:sp>
      <p:sp>
        <p:nvSpPr>
          <p:cNvPr id="3" name="Footer Placeholder 2">
            <a:extLst>
              <a:ext uri="{FF2B5EF4-FFF2-40B4-BE49-F238E27FC236}">
                <a16:creationId xmlns:a16="http://schemas.microsoft.com/office/drawing/2014/main" id="{6DF337F6-D4A7-0448-BD19-8AF31DBB0C4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1EC7224-31ED-434E-2850-8DE117854241}"/>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618173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4EB19-1749-987D-4476-0DEAE48B0405}"/>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0BBA19-C434-AF9E-ED89-2B6639535CA8}"/>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AA7AF35-41FF-D38A-9C18-8866F5F131A5}"/>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8FD15018-09C2-C0E1-459E-0E0E90103C0D}"/>
              </a:ext>
            </a:extLst>
          </p:cNvPr>
          <p:cNvSpPr>
            <a:spLocks noGrp="1"/>
          </p:cNvSpPr>
          <p:nvPr>
            <p:ph type="dt" sz="half" idx="10"/>
          </p:nvPr>
        </p:nvSpPr>
        <p:spPr/>
        <p:txBody>
          <a:bodyPr/>
          <a:lstStyle/>
          <a:p>
            <a:fld id="{05C68B11-C5A8-448C-8CE9-B1A273C79CFC}" type="datetimeFigureOut">
              <a:rPr lang="en-US" smtClean="0"/>
              <a:t>2/24/2025</a:t>
            </a:fld>
            <a:endParaRPr lang="en-US" dirty="0"/>
          </a:p>
        </p:txBody>
      </p:sp>
      <p:sp>
        <p:nvSpPr>
          <p:cNvPr id="6" name="Footer Placeholder 5">
            <a:extLst>
              <a:ext uri="{FF2B5EF4-FFF2-40B4-BE49-F238E27FC236}">
                <a16:creationId xmlns:a16="http://schemas.microsoft.com/office/drawing/2014/main" id="{97CE854B-7901-DDC9-3E29-AABE10AB8BE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E3AECE-86F0-58A9-180B-ABE66242BF75}"/>
              </a:ext>
            </a:extLst>
          </p:cNvPr>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182775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498FD-28B6-13EE-0981-7F83DFC842EF}"/>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8BFE1F-0DAF-A453-0766-D14821CC11A2}"/>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lang="en-IN"/>
          </a:p>
        </p:txBody>
      </p:sp>
      <p:sp>
        <p:nvSpPr>
          <p:cNvPr id="4" name="Text Placeholder 3">
            <a:extLst>
              <a:ext uri="{FF2B5EF4-FFF2-40B4-BE49-F238E27FC236}">
                <a16:creationId xmlns:a16="http://schemas.microsoft.com/office/drawing/2014/main" id="{54EACB2B-FC5E-9D18-E90A-7FDECE982FB0}"/>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A9E8924D-1878-534C-2011-5D6DA847706A}"/>
              </a:ext>
            </a:extLst>
          </p:cNvPr>
          <p:cNvSpPr>
            <a:spLocks noGrp="1"/>
          </p:cNvSpPr>
          <p:nvPr>
            <p:ph type="dt" sz="half" idx="10"/>
          </p:nvPr>
        </p:nvSpPr>
        <p:spPr/>
        <p:txBody>
          <a:bodyPr/>
          <a:lstStyle/>
          <a:p>
            <a:fld id="{C7616CA0-919D-4A49-9C8A-62FDFB3A5183}" type="datetimeFigureOut">
              <a:rPr lang="en-US" smtClean="0"/>
              <a:t>2/24/2025</a:t>
            </a:fld>
            <a:endParaRPr lang="en-US" dirty="0"/>
          </a:p>
        </p:txBody>
      </p:sp>
      <p:sp>
        <p:nvSpPr>
          <p:cNvPr id="6" name="Footer Placeholder 5">
            <a:extLst>
              <a:ext uri="{FF2B5EF4-FFF2-40B4-BE49-F238E27FC236}">
                <a16:creationId xmlns:a16="http://schemas.microsoft.com/office/drawing/2014/main" id="{D165E077-7384-6A39-4865-75743C11B78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C5521E7-D642-F943-F088-1AEA370DB0F2}"/>
              </a:ext>
            </a:extLst>
          </p:cNvPr>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3962083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F0525D-D8FA-021B-2099-93BAAD6C5159}"/>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531449-E29D-129F-4118-CA99EFE0F78B}"/>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C02F832-DDF0-83F3-8F2C-502CB6C9AF65}"/>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90298CD5-6C1E-4009-B41F-6DF62E31D3BE}" type="datetimeFigureOut">
              <a:rPr lang="en-US" smtClean="0"/>
              <a:pPr/>
              <a:t>2/24/2025</a:t>
            </a:fld>
            <a:endParaRPr lang="en-US" dirty="0"/>
          </a:p>
        </p:txBody>
      </p:sp>
      <p:sp>
        <p:nvSpPr>
          <p:cNvPr id="5" name="Footer Placeholder 4">
            <a:extLst>
              <a:ext uri="{FF2B5EF4-FFF2-40B4-BE49-F238E27FC236}">
                <a16:creationId xmlns:a16="http://schemas.microsoft.com/office/drawing/2014/main" id="{EE3C32F7-D83D-17D1-EA70-211E1C005DC7}"/>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648B92E-784B-8BB6-4A48-67862197D8A3}"/>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5260875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6" r:id="rId16"/>
    <p:sldLayoutId id="2147483697" r:id="rId17"/>
    <p:sldLayoutId id="2147483698" r:id="rId18"/>
    <p:sldLayoutId id="2147483699" r:id="rId19"/>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5.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218408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Understanding Career Aspirations of Gen Z</a:t>
            </a:r>
            <a:endParaRPr lang="en-US" sz="4450" dirty="0"/>
          </a:p>
        </p:txBody>
      </p:sp>
      <p:sp>
        <p:nvSpPr>
          <p:cNvPr id="4" name="Text 1"/>
          <p:cNvSpPr/>
          <p:nvPr/>
        </p:nvSpPr>
        <p:spPr>
          <a:xfrm>
            <a:off x="793790" y="3941802"/>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This presentation explores the career aspirations of Gen Z, a generation that is reshaping the workplace. By analyzing data, we gain insights into their priorities, values, and expectations, empowering organizations to attract and retain this valuable talent pool.</a:t>
            </a:r>
            <a:endParaRPr lang="en-US" sz="1750" dirty="0"/>
          </a:p>
        </p:txBody>
      </p:sp>
      <p:sp>
        <p:nvSpPr>
          <p:cNvPr id="6" name="Text 3"/>
          <p:cNvSpPr/>
          <p:nvPr/>
        </p:nvSpPr>
        <p:spPr>
          <a:xfrm>
            <a:off x="906899" y="5798106"/>
            <a:ext cx="136684"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Lora Medium" pitchFamily="34" charset="0"/>
                <a:ea typeface="Lora Medium" pitchFamily="34" charset="-122"/>
                <a:cs typeface="Lora Medium" pitchFamily="34" charset="-120"/>
              </a:rPr>
              <a:t>NB</a:t>
            </a:r>
            <a:endParaRPr lang="en-US" sz="750" dirty="0"/>
          </a:p>
        </p:txBody>
      </p:sp>
      <p:sp>
        <p:nvSpPr>
          <p:cNvPr id="7" name="Text 4"/>
          <p:cNvSpPr/>
          <p:nvPr/>
        </p:nvSpPr>
        <p:spPr>
          <a:xfrm>
            <a:off x="1270040" y="5648563"/>
            <a:ext cx="2829520" cy="396835"/>
          </a:xfrm>
          <a:prstGeom prst="rect">
            <a:avLst/>
          </a:prstGeom>
          <a:noFill/>
          <a:ln/>
        </p:spPr>
        <p:txBody>
          <a:bodyPr wrap="none" lIns="0" tIns="0" rIns="0" bIns="0" rtlCol="0" anchor="t"/>
          <a:lstStyle/>
          <a:p>
            <a:pPr marL="0" indent="0" algn="l">
              <a:lnSpc>
                <a:spcPts val="3100"/>
              </a:lnSpc>
              <a:buNone/>
            </a:pPr>
            <a:r>
              <a:rPr lang="en-US" sz="2200" b="1" dirty="0">
                <a:solidFill>
                  <a:srgbClr val="2C2821"/>
                </a:solidFill>
                <a:latin typeface="Lora Bold" pitchFamily="34" charset="0"/>
                <a:ea typeface="Lora Bold" pitchFamily="34" charset="-122"/>
                <a:cs typeface="Lora Bold" pitchFamily="34" charset="-120"/>
              </a:rPr>
              <a:t> NAVEEN  BATHINI</a:t>
            </a:r>
            <a:endParaRPr lang="en-US" sz="2200" dirty="0"/>
          </a:p>
        </p:txBody>
      </p:sp>
      <p:pic>
        <p:nvPicPr>
          <p:cNvPr id="10" name="Picture 9">
            <a:extLst>
              <a:ext uri="{FF2B5EF4-FFF2-40B4-BE49-F238E27FC236}">
                <a16:creationId xmlns:a16="http://schemas.microsoft.com/office/drawing/2014/main" id="{6BB8B141-3D64-FD67-7CA8-415624D24785}"/>
              </a:ext>
            </a:extLst>
          </p:cNvPr>
          <p:cNvPicPr>
            <a:picLocks noChangeAspect="1"/>
          </p:cNvPicPr>
          <p:nvPr/>
        </p:nvPicPr>
        <p:blipFill>
          <a:blip r:embed="rId3"/>
          <a:stretch>
            <a:fillRect/>
          </a:stretch>
        </p:blipFill>
        <p:spPr>
          <a:xfrm>
            <a:off x="8474927" y="0"/>
            <a:ext cx="6155473" cy="8229600"/>
          </a:xfrm>
          <a:prstGeom prst="rect">
            <a:avLst/>
          </a:prstGeom>
        </p:spPr>
      </p:pic>
      <p:sp>
        <p:nvSpPr>
          <p:cNvPr id="11" name="Rectangle 10">
            <a:extLst>
              <a:ext uri="{FF2B5EF4-FFF2-40B4-BE49-F238E27FC236}">
                <a16:creationId xmlns:a16="http://schemas.microsoft.com/office/drawing/2014/main" id="{AF236EA0-8E6C-795E-6C25-9B4EBD3B827E}"/>
              </a:ext>
            </a:extLst>
          </p:cNvPr>
          <p:cNvSpPr/>
          <p:nvPr/>
        </p:nvSpPr>
        <p:spPr>
          <a:xfrm>
            <a:off x="906900" y="234175"/>
            <a:ext cx="5715726" cy="1400248"/>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b="1" spc="-35" dirty="0">
                <a:solidFill>
                  <a:schemeClr val="tx1"/>
                </a:solidFill>
              </a:rPr>
              <a:t>KULTUREHRE </a:t>
            </a:r>
            <a:r>
              <a:rPr lang="en-IN" sz="2400" b="1" spc="-135" dirty="0">
                <a:solidFill>
                  <a:schemeClr val="tx1"/>
                </a:solidFill>
              </a:rPr>
              <a:t>BUSINESS</a:t>
            </a:r>
            <a:r>
              <a:rPr lang="en-IN" sz="2400" b="1" spc="-145" dirty="0">
                <a:solidFill>
                  <a:schemeClr val="tx1"/>
                </a:solidFill>
              </a:rPr>
              <a:t> ANALYSIS </a:t>
            </a:r>
            <a:endParaRPr lang="en-IN" sz="2400" b="1" spc="-90" dirty="0">
              <a:solidFill>
                <a:schemeClr val="tx1"/>
              </a:solidFill>
            </a:endParaRPr>
          </a:p>
          <a:p>
            <a:pPr algn="ctr"/>
            <a:r>
              <a:rPr lang="en-IN" sz="2400" b="1" spc="-90" dirty="0">
                <a:solidFill>
                  <a:schemeClr val="tx1"/>
                </a:solidFill>
              </a:rPr>
              <a:t>LEARNTERNSHIP</a:t>
            </a:r>
            <a:endParaRPr lang="en-IN" sz="2400"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F0ECC-0FBD-BBBC-BA89-3978F9245B28}"/>
              </a:ext>
            </a:extLst>
          </p:cNvPr>
          <p:cNvSpPr txBox="1"/>
          <p:nvPr/>
        </p:nvSpPr>
        <p:spPr>
          <a:xfrm>
            <a:off x="1483112" y="345688"/>
            <a:ext cx="6556917" cy="1965153"/>
          </a:xfrm>
          <a:prstGeom prst="rect">
            <a:avLst/>
          </a:prstGeom>
          <a:solidFill>
            <a:schemeClr val="accent6">
              <a:lumMod val="40000"/>
              <a:lumOff val="60000"/>
            </a:schemeClr>
          </a:solidFill>
        </p:spPr>
        <p:txBody>
          <a:bodyPr wrap="square">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SELECT industry, AVG(</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interest_level</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AS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average_interest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gen_z_careers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GROUP BY industry</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ORDER BY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average_interest</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DESC</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IN" sz="1800" b="1" dirty="0">
                <a:effectLst/>
                <a:latin typeface="Calibri" panose="020F0502020204030204" pitchFamily="34" charset="0"/>
                <a:ea typeface="Calibri" panose="020F0502020204030204" pitchFamily="34" charset="0"/>
                <a:cs typeface="Times New Roman" panose="02020603050405020304" pitchFamily="18" charset="0"/>
              </a:rPr>
              <a:t>LIMIT 5;</a:t>
            </a:r>
            <a:endParaRPr lang="en-IN" dirty="0"/>
          </a:p>
        </p:txBody>
      </p:sp>
      <p:sp>
        <p:nvSpPr>
          <p:cNvPr id="5" name="TextBox 4">
            <a:extLst>
              <a:ext uri="{FF2B5EF4-FFF2-40B4-BE49-F238E27FC236}">
                <a16:creationId xmlns:a16="http://schemas.microsoft.com/office/drawing/2014/main" id="{B8A86B81-AD69-AFC0-08F0-7C129F8B6B65}"/>
              </a:ext>
            </a:extLst>
          </p:cNvPr>
          <p:cNvSpPr txBox="1"/>
          <p:nvPr/>
        </p:nvSpPr>
        <p:spPr>
          <a:xfrm>
            <a:off x="1483112" y="2719629"/>
            <a:ext cx="6556917" cy="1965153"/>
          </a:xfrm>
          <a:prstGeom prst="rect">
            <a:avLst/>
          </a:prstGeom>
          <a:solidFill>
            <a:schemeClr val="accent6">
              <a:lumMod val="40000"/>
              <a:lumOff val="60000"/>
            </a:schemeClr>
          </a:solidFill>
        </p:spPr>
        <p:txBody>
          <a:bodyPr wrap="square">
            <a:spAutoFit/>
          </a:bodyPr>
          <a:lstStyle/>
          <a:p>
            <a:pPr>
              <a:lnSpc>
                <a:spcPct val="107000"/>
              </a:lnSpc>
              <a:spcAft>
                <a:spcPts val="800"/>
              </a:spcAft>
            </a:pPr>
            <a:r>
              <a:rPr lang="en-IN" sz="1800" b="1" kern="100">
                <a:effectLst/>
                <a:latin typeface="Calibri" panose="020F0502020204030204" pitchFamily="34" charset="0"/>
                <a:ea typeface="Calibri" panose="020F0502020204030204" pitchFamily="34" charset="0"/>
                <a:cs typeface="Times New Roman" panose="02020603050405020304" pitchFamily="18" charset="0"/>
              </a:rPr>
              <a:t>SELECT industry, AVG(interest_level) AS average_interest</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a:effectLst/>
                <a:latin typeface="Calibri" panose="020F0502020204030204" pitchFamily="34" charset="0"/>
                <a:ea typeface="Calibri" panose="020F0502020204030204" pitchFamily="34" charset="0"/>
                <a:cs typeface="Times New Roman" panose="02020603050405020304" pitchFamily="18" charset="0"/>
              </a:rPr>
              <a:t>FROM gen_z_careers</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a:effectLst/>
                <a:latin typeface="Calibri" panose="020F0502020204030204" pitchFamily="34" charset="0"/>
                <a:ea typeface="Calibri" panose="020F0502020204030204" pitchFamily="34" charset="0"/>
                <a:cs typeface="Times New Roman" panose="02020603050405020304" pitchFamily="18" charset="0"/>
              </a:rPr>
              <a:t>GROUP BY industry</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a:effectLst/>
                <a:latin typeface="Calibri" panose="020F0502020204030204" pitchFamily="34" charset="0"/>
                <a:ea typeface="Calibri" panose="020F0502020204030204" pitchFamily="34" charset="0"/>
                <a:cs typeface="Times New Roman" panose="02020603050405020304" pitchFamily="18" charset="0"/>
              </a:rPr>
              <a:t>ORDER BY average_interest DESC</a:t>
            </a:r>
            <a:endParaRPr lang="en-IN" sz="1800" kern="100">
              <a:effectLst/>
              <a:latin typeface="Calibri" panose="020F0502020204030204" pitchFamily="34" charset="0"/>
              <a:ea typeface="Calibri" panose="020F0502020204030204" pitchFamily="34" charset="0"/>
              <a:cs typeface="Times New Roman" panose="02020603050405020304" pitchFamily="18" charset="0"/>
            </a:endParaRPr>
          </a:p>
          <a:p>
            <a:r>
              <a:rPr lang="en-IN" sz="1800" b="1">
                <a:effectLst/>
                <a:latin typeface="Calibri" panose="020F0502020204030204" pitchFamily="34" charset="0"/>
                <a:ea typeface="Calibri" panose="020F0502020204030204" pitchFamily="34" charset="0"/>
                <a:cs typeface="Times New Roman" panose="02020603050405020304" pitchFamily="18" charset="0"/>
              </a:rPr>
              <a:t>LIMIT 5;</a:t>
            </a:r>
            <a:endParaRPr lang="en-IN" dirty="0"/>
          </a:p>
        </p:txBody>
      </p:sp>
      <p:sp>
        <p:nvSpPr>
          <p:cNvPr id="7" name="TextBox 6">
            <a:extLst>
              <a:ext uri="{FF2B5EF4-FFF2-40B4-BE49-F238E27FC236}">
                <a16:creationId xmlns:a16="http://schemas.microsoft.com/office/drawing/2014/main" id="{3288A717-B9D1-D725-CDA9-BFE203AF74CD}"/>
              </a:ext>
            </a:extLst>
          </p:cNvPr>
          <p:cNvSpPr txBox="1"/>
          <p:nvPr/>
        </p:nvSpPr>
        <p:spPr>
          <a:xfrm>
            <a:off x="1382751" y="5118410"/>
            <a:ext cx="6657278" cy="2267737"/>
          </a:xfrm>
          <a:prstGeom prst="rect">
            <a:avLst/>
          </a:prstGeom>
          <a:solidFill>
            <a:schemeClr val="accent6">
              <a:lumMod val="40000"/>
              <a:lumOff val="60000"/>
            </a:schemeClr>
          </a:solidFill>
        </p:spPr>
        <p:txBody>
          <a:bodyPr wrap="square">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SELECT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environment_type</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AVG(</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preference_level</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AS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average_preference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work_environment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GROUP BY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environment_type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ORDER BY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average_preference</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DESC</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LIMIT 3;</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0C134E91-1060-030F-62B9-D53ABEC666FC}"/>
              </a:ext>
            </a:extLst>
          </p:cNvPr>
          <p:cNvSpPr txBox="1"/>
          <p:nvPr/>
        </p:nvSpPr>
        <p:spPr>
          <a:xfrm>
            <a:off x="8452624" y="384669"/>
            <a:ext cx="5910147" cy="1572418"/>
          </a:xfrm>
          <a:prstGeom prst="rect">
            <a:avLst/>
          </a:prstGeom>
          <a:solidFill>
            <a:schemeClr val="accent6">
              <a:lumMod val="40000"/>
              <a:lumOff val="60000"/>
            </a:schemeClr>
          </a:solidFill>
        </p:spPr>
        <p:txBody>
          <a:bodyPr wrap="square">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SELECT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goal_type</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AVG(</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impact_level</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AS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average_impact</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financial_goals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GROUP BY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goal_type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ORDER BY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average_impact</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DESC;</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2BE479B4-53F1-AF52-0E98-2EB4EFCC9AB4}"/>
              </a:ext>
            </a:extLst>
          </p:cNvPr>
          <p:cNvSpPr txBox="1"/>
          <p:nvPr/>
        </p:nvSpPr>
        <p:spPr>
          <a:xfrm>
            <a:off x="8452624" y="2719629"/>
            <a:ext cx="6010508" cy="1971374"/>
          </a:xfrm>
          <a:prstGeom prst="rect">
            <a:avLst/>
          </a:prstGeom>
          <a:solidFill>
            <a:schemeClr val="accent6">
              <a:lumMod val="40000"/>
              <a:lumOff val="60000"/>
            </a:schemeClr>
          </a:solidFill>
        </p:spPr>
        <p:txBody>
          <a:bodyPr wrap="square">
            <a:spAutoFit/>
          </a:bodyPr>
          <a:lstStyle/>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SELECT value, AVG(</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importance_level</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AS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average_importance</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FROM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personal_values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GROUP BY values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ORDER BY </a:t>
            </a:r>
            <a:r>
              <a:rPr lang="en-IN" sz="1800" b="1" kern="100" dirty="0" err="1">
                <a:effectLst/>
                <a:latin typeface="Calibri" panose="020F0502020204030204" pitchFamily="34" charset="0"/>
                <a:ea typeface="Calibri" panose="020F0502020204030204" pitchFamily="34" charset="0"/>
                <a:cs typeface="Times New Roman" panose="02020603050405020304" pitchFamily="18" charset="0"/>
              </a:rPr>
              <a:t>average_importance</a:t>
            </a: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 DESC</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LIMIT 5;</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492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35693"/>
            <a:ext cx="6213515"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General Power BI Dashboards</a:t>
            </a:r>
            <a:endParaRPr lang="en-US" sz="4450" dirty="0"/>
          </a:p>
        </p:txBody>
      </p:sp>
      <p:pic>
        <p:nvPicPr>
          <p:cNvPr id="4" name="Image 1" descr="preencoded.png"/>
          <p:cNvPicPr>
            <a:picLocks noChangeAspect="1"/>
          </p:cNvPicPr>
          <p:nvPr/>
        </p:nvPicPr>
        <p:blipFill>
          <a:blip r:embed="rId4"/>
          <a:stretch>
            <a:fillRect/>
          </a:stretch>
        </p:blipFill>
        <p:spPr>
          <a:xfrm>
            <a:off x="793790" y="4684633"/>
            <a:ext cx="566976" cy="566976"/>
          </a:xfrm>
          <a:prstGeom prst="rect">
            <a:avLst/>
          </a:prstGeom>
        </p:spPr>
      </p:pic>
      <p:sp>
        <p:nvSpPr>
          <p:cNvPr id="5" name="Text 1"/>
          <p:cNvSpPr/>
          <p:nvPr/>
        </p:nvSpPr>
        <p:spPr>
          <a:xfrm>
            <a:off x="793790" y="5478423"/>
            <a:ext cx="6351270" cy="362903"/>
          </a:xfrm>
          <a:prstGeom prst="rect">
            <a:avLst/>
          </a:prstGeom>
          <a:noFill/>
          <a:ln/>
        </p:spPr>
        <p:txBody>
          <a:bodyPr wrap="non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Stage 6: General Power BI Dashboards</a:t>
            </a:r>
            <a:endParaRPr lang="en-US" sz="1750" dirty="0"/>
          </a:p>
        </p:txBody>
      </p:sp>
      <p:sp>
        <p:nvSpPr>
          <p:cNvPr id="6" name="Text 2"/>
          <p:cNvSpPr/>
          <p:nvPr/>
        </p:nvSpPr>
        <p:spPr>
          <a:xfrm>
            <a:off x="793790" y="5977414"/>
            <a:ext cx="6351270" cy="1451610"/>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Power BI is a data visualization tool that allows us to create interactive dashboards. We can use Power BI to present key findings in a visually appealing and easily understandable format.</a:t>
            </a:r>
            <a:endParaRPr lang="en-US" sz="1750" dirty="0"/>
          </a:p>
        </p:txBody>
      </p:sp>
      <p:pic>
        <p:nvPicPr>
          <p:cNvPr id="7" name="Image 2" descr="preencoded.png"/>
          <p:cNvPicPr>
            <a:picLocks noChangeAspect="1"/>
          </p:cNvPicPr>
          <p:nvPr/>
        </p:nvPicPr>
        <p:blipFill>
          <a:blip r:embed="rId5"/>
          <a:stretch>
            <a:fillRect/>
          </a:stretch>
        </p:blipFill>
        <p:spPr>
          <a:xfrm>
            <a:off x="7485221" y="4684633"/>
            <a:ext cx="566976" cy="566976"/>
          </a:xfrm>
          <a:prstGeom prst="rect">
            <a:avLst/>
          </a:prstGeom>
        </p:spPr>
      </p:pic>
      <p:sp>
        <p:nvSpPr>
          <p:cNvPr id="8" name="Text 3"/>
          <p:cNvSpPr/>
          <p:nvPr/>
        </p:nvSpPr>
        <p:spPr>
          <a:xfrm>
            <a:off x="7485221" y="5478423"/>
            <a:ext cx="6351389" cy="362903"/>
          </a:xfrm>
          <a:prstGeom prst="rect">
            <a:avLst/>
          </a:prstGeom>
          <a:noFill/>
          <a:ln/>
        </p:spPr>
        <p:txBody>
          <a:bodyPr wrap="non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Stage 7: Focus Area Driven Power BI Dashboard</a:t>
            </a:r>
            <a:endParaRPr lang="en-US" sz="1750" dirty="0"/>
          </a:p>
        </p:txBody>
      </p:sp>
      <p:sp>
        <p:nvSpPr>
          <p:cNvPr id="9" name="Text 4"/>
          <p:cNvSpPr/>
          <p:nvPr/>
        </p:nvSpPr>
        <p:spPr>
          <a:xfrm>
            <a:off x="7485221" y="5977414"/>
            <a:ext cx="6351389" cy="1451610"/>
          </a:xfrm>
          <a:prstGeom prst="rect">
            <a:avLst/>
          </a:prstGeom>
          <a:noFill/>
          <a:ln/>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We can create a focus area driven dashboard that highlights specific insights about Gen Z's career aspirations. This can be tailored to specific stakeholders and tailored for their specific needs.</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2">
            <a:extLst>
              <a:ext uri="{FF2B5EF4-FFF2-40B4-BE49-F238E27FC236}">
                <a16:creationId xmlns:a16="http://schemas.microsoft.com/office/drawing/2014/main" id="{406AB12C-D8AF-6524-91DC-6B1D5E427F86}"/>
              </a:ext>
            </a:extLst>
          </p:cNvPr>
          <p:cNvPicPr/>
          <p:nvPr/>
        </p:nvPicPr>
        <p:blipFill>
          <a:blip r:embed="rId2" cstate="print"/>
          <a:stretch>
            <a:fillRect/>
          </a:stretch>
        </p:blipFill>
        <p:spPr>
          <a:xfrm>
            <a:off x="543529" y="367989"/>
            <a:ext cx="13328588" cy="7593981"/>
          </a:xfrm>
          <a:prstGeom prst="rect">
            <a:avLst/>
          </a:prstGeom>
        </p:spPr>
      </p:pic>
    </p:spTree>
    <p:extLst>
      <p:ext uri="{BB962C8B-B14F-4D97-AF65-F5344CB8AC3E}">
        <p14:creationId xmlns:p14="http://schemas.microsoft.com/office/powerpoint/2010/main" val="6544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0EE9B4-0454-7CCD-87EF-9BC6CDCA8C6B}"/>
              </a:ext>
            </a:extLst>
          </p:cNvPr>
          <p:cNvSpPr txBox="1"/>
          <p:nvPr/>
        </p:nvSpPr>
        <p:spPr>
          <a:xfrm>
            <a:off x="2587082" y="2330605"/>
            <a:ext cx="10013795" cy="2136482"/>
          </a:xfrm>
          <a:prstGeom prst="rect">
            <a:avLst/>
          </a:prstGeom>
          <a:solidFill>
            <a:schemeClr val="accent3">
              <a:lumMod val="75000"/>
            </a:schemeClr>
          </a:solidFill>
        </p:spPr>
        <p:txBody>
          <a:bodyPr wrap="square">
            <a:spAutoFit/>
          </a:bodyPr>
          <a:lstStyle/>
          <a:p>
            <a:pPr marL="12700" marR="5080" indent="1997710">
              <a:lnSpc>
                <a:spcPct val="100000"/>
              </a:lnSpc>
              <a:spcBef>
                <a:spcPts val="100"/>
              </a:spcBef>
            </a:pPr>
            <a:r>
              <a:rPr lang="en-US" sz="4400" spc="145" dirty="0">
                <a:solidFill>
                  <a:srgbClr val="0D0D0D"/>
                </a:solidFill>
                <a:latin typeface="Trebuchet MS"/>
                <a:cs typeface="Trebuchet MS"/>
              </a:rPr>
              <a:t>       S</a:t>
            </a:r>
            <a:r>
              <a:rPr lang="en-US" sz="4400" spc="-380" dirty="0">
                <a:solidFill>
                  <a:srgbClr val="0D0D0D"/>
                </a:solidFill>
                <a:latin typeface="Trebuchet MS"/>
                <a:cs typeface="Trebuchet MS"/>
              </a:rPr>
              <a:t>T</a:t>
            </a:r>
            <a:r>
              <a:rPr lang="en-US" sz="4400" spc="-55" dirty="0">
                <a:solidFill>
                  <a:srgbClr val="0D0D0D"/>
                </a:solidFill>
                <a:latin typeface="Trebuchet MS"/>
                <a:cs typeface="Trebuchet MS"/>
              </a:rPr>
              <a:t>A</a:t>
            </a:r>
            <a:r>
              <a:rPr lang="en-US" sz="4400" spc="145" dirty="0">
                <a:solidFill>
                  <a:srgbClr val="0D0D0D"/>
                </a:solidFill>
                <a:latin typeface="Trebuchet MS"/>
                <a:cs typeface="Trebuchet MS"/>
              </a:rPr>
              <a:t>GE</a:t>
            </a:r>
            <a:r>
              <a:rPr lang="en-US" sz="4400" spc="-360" dirty="0">
                <a:solidFill>
                  <a:srgbClr val="0D0D0D"/>
                </a:solidFill>
                <a:latin typeface="Trebuchet MS"/>
                <a:cs typeface="Trebuchet MS"/>
              </a:rPr>
              <a:t> </a:t>
            </a:r>
            <a:r>
              <a:rPr lang="en-US" sz="4400" spc="-515" dirty="0">
                <a:solidFill>
                  <a:srgbClr val="0D0D0D"/>
                </a:solidFill>
                <a:latin typeface="Trebuchet MS"/>
                <a:cs typeface="Trebuchet MS"/>
              </a:rPr>
              <a:t>7:</a:t>
            </a:r>
          </a:p>
          <a:p>
            <a:pPr marL="12700" marR="5080" indent="1997710">
              <a:lnSpc>
                <a:spcPct val="100000"/>
              </a:lnSpc>
              <a:spcBef>
                <a:spcPts val="100"/>
              </a:spcBef>
            </a:pPr>
            <a:r>
              <a:rPr lang="en-US" sz="4400" spc="-515" dirty="0">
                <a:solidFill>
                  <a:srgbClr val="0D0D0D"/>
                </a:solidFill>
                <a:latin typeface="Trebuchet MS"/>
                <a:cs typeface="Trebuchet MS"/>
              </a:rPr>
              <a:t> </a:t>
            </a:r>
            <a:r>
              <a:rPr lang="en-US" sz="4400" spc="250" dirty="0">
                <a:solidFill>
                  <a:srgbClr val="0D0D0D"/>
                </a:solidFill>
                <a:latin typeface="Trebuchet MS"/>
                <a:cs typeface="Trebuchet MS"/>
              </a:rPr>
              <a:t>FOCUS</a:t>
            </a:r>
            <a:r>
              <a:rPr lang="en-US" sz="4400" spc="-645" dirty="0">
                <a:solidFill>
                  <a:srgbClr val="0D0D0D"/>
                </a:solidFill>
                <a:latin typeface="Trebuchet MS"/>
                <a:cs typeface="Trebuchet MS"/>
              </a:rPr>
              <a:t> </a:t>
            </a:r>
            <a:r>
              <a:rPr lang="en-US" sz="4400" spc="185" dirty="0">
                <a:solidFill>
                  <a:srgbClr val="0D0D0D"/>
                </a:solidFill>
                <a:latin typeface="Trebuchet MS"/>
                <a:cs typeface="Trebuchet MS"/>
              </a:rPr>
              <a:t>AREA</a:t>
            </a:r>
            <a:r>
              <a:rPr lang="en-US" sz="4400" spc="190" dirty="0">
                <a:solidFill>
                  <a:srgbClr val="0D0D0D"/>
                </a:solidFill>
                <a:latin typeface="Trebuchet MS"/>
                <a:cs typeface="Trebuchet MS"/>
              </a:rPr>
              <a:t>DRIVEN</a:t>
            </a:r>
            <a:endParaRPr lang="en-US" sz="4400" dirty="0">
              <a:latin typeface="Trebuchet MS"/>
              <a:cs typeface="Trebuchet MS"/>
            </a:endParaRPr>
          </a:p>
          <a:p>
            <a:pPr marL="1260475" marR="1252220" indent="569595">
              <a:lnSpc>
                <a:spcPct val="100000"/>
              </a:lnSpc>
              <a:spcBef>
                <a:spcPts val="5"/>
              </a:spcBef>
            </a:pPr>
            <a:r>
              <a:rPr lang="en-US" sz="4400" spc="130" dirty="0">
                <a:solidFill>
                  <a:srgbClr val="0D0D0D"/>
                </a:solidFill>
                <a:latin typeface="Trebuchet MS"/>
                <a:cs typeface="Trebuchet MS"/>
              </a:rPr>
              <a:t>POWERBI </a:t>
            </a:r>
            <a:r>
              <a:rPr lang="en-US" sz="4400" spc="295" dirty="0">
                <a:solidFill>
                  <a:srgbClr val="0D0D0D"/>
                </a:solidFill>
                <a:latin typeface="Trebuchet MS"/>
                <a:cs typeface="Trebuchet MS"/>
              </a:rPr>
              <a:t>DASHBOARD</a:t>
            </a:r>
            <a:endParaRPr lang="en-US" sz="4400" dirty="0">
              <a:latin typeface="Trebuchet MS"/>
              <a:cs typeface="Trebuchet MS"/>
            </a:endParaRPr>
          </a:p>
        </p:txBody>
      </p:sp>
    </p:spTree>
    <p:extLst>
      <p:ext uri="{BB962C8B-B14F-4D97-AF65-F5344CB8AC3E}">
        <p14:creationId xmlns:p14="http://schemas.microsoft.com/office/powerpoint/2010/main" val="3350210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EA1156-1292-4D3E-F316-52AAA8B3B8E1}"/>
              </a:ext>
            </a:extLst>
          </p:cNvPr>
          <p:cNvPicPr>
            <a:picLocks noChangeAspect="1"/>
          </p:cNvPicPr>
          <p:nvPr/>
        </p:nvPicPr>
        <p:blipFill>
          <a:blip r:embed="rId2"/>
          <a:stretch>
            <a:fillRect/>
          </a:stretch>
        </p:blipFill>
        <p:spPr>
          <a:xfrm>
            <a:off x="1194533" y="699611"/>
            <a:ext cx="12241333" cy="6830378"/>
          </a:xfrm>
          <a:prstGeom prst="rect">
            <a:avLst/>
          </a:prstGeom>
        </p:spPr>
      </p:pic>
    </p:spTree>
    <p:extLst>
      <p:ext uri="{BB962C8B-B14F-4D97-AF65-F5344CB8AC3E}">
        <p14:creationId xmlns:p14="http://schemas.microsoft.com/office/powerpoint/2010/main" val="175752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EE1D44-D612-00DB-DC0A-DA0F207A6C9F}"/>
              </a:ext>
            </a:extLst>
          </p:cNvPr>
          <p:cNvPicPr>
            <a:picLocks noChangeAspect="1"/>
          </p:cNvPicPr>
          <p:nvPr/>
        </p:nvPicPr>
        <p:blipFill>
          <a:blip r:embed="rId2"/>
          <a:stretch>
            <a:fillRect/>
          </a:stretch>
        </p:blipFill>
        <p:spPr>
          <a:xfrm>
            <a:off x="1251691" y="728190"/>
            <a:ext cx="12127017" cy="6773220"/>
          </a:xfrm>
          <a:prstGeom prst="rect">
            <a:avLst/>
          </a:prstGeom>
        </p:spPr>
      </p:pic>
    </p:spTree>
    <p:extLst>
      <p:ext uri="{BB962C8B-B14F-4D97-AF65-F5344CB8AC3E}">
        <p14:creationId xmlns:p14="http://schemas.microsoft.com/office/powerpoint/2010/main" val="1592991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3AF811-5BAF-6752-01F1-BD7827DC24D0}"/>
              </a:ext>
            </a:extLst>
          </p:cNvPr>
          <p:cNvPicPr>
            <a:picLocks noChangeAspect="1"/>
          </p:cNvPicPr>
          <p:nvPr/>
        </p:nvPicPr>
        <p:blipFill>
          <a:blip r:embed="rId2"/>
          <a:stretch>
            <a:fillRect/>
          </a:stretch>
        </p:blipFill>
        <p:spPr>
          <a:xfrm>
            <a:off x="1299323" y="713900"/>
            <a:ext cx="12031754" cy="6801799"/>
          </a:xfrm>
          <a:prstGeom prst="rect">
            <a:avLst/>
          </a:prstGeom>
        </p:spPr>
      </p:pic>
    </p:spTree>
    <p:extLst>
      <p:ext uri="{BB962C8B-B14F-4D97-AF65-F5344CB8AC3E}">
        <p14:creationId xmlns:p14="http://schemas.microsoft.com/office/powerpoint/2010/main" val="275848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E81E8-0CBF-8348-5858-462D79604A80}"/>
              </a:ext>
            </a:extLst>
          </p:cNvPr>
          <p:cNvPicPr>
            <a:picLocks noChangeAspect="1"/>
          </p:cNvPicPr>
          <p:nvPr/>
        </p:nvPicPr>
        <p:blipFill>
          <a:blip r:embed="rId2"/>
          <a:stretch>
            <a:fillRect/>
          </a:stretch>
        </p:blipFill>
        <p:spPr>
          <a:xfrm>
            <a:off x="1265981" y="713900"/>
            <a:ext cx="12098438" cy="6801799"/>
          </a:xfrm>
          <a:prstGeom prst="rect">
            <a:avLst/>
          </a:prstGeom>
        </p:spPr>
      </p:pic>
    </p:spTree>
    <p:extLst>
      <p:ext uri="{BB962C8B-B14F-4D97-AF65-F5344CB8AC3E}">
        <p14:creationId xmlns:p14="http://schemas.microsoft.com/office/powerpoint/2010/main" val="8069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8769AC59-6945-23E6-6AD2-D67B231D26C9}"/>
              </a:ext>
            </a:extLst>
          </p:cNvPr>
          <p:cNvSpPr/>
          <p:nvPr/>
        </p:nvSpPr>
        <p:spPr>
          <a:xfrm>
            <a:off x="8080917" y="2681132"/>
            <a:ext cx="4542263" cy="2716058"/>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2F48FF4E-FF6C-DAA1-A35A-EE622F9D4A1C}"/>
              </a:ext>
            </a:extLst>
          </p:cNvPr>
          <p:cNvSpPr/>
          <p:nvPr/>
        </p:nvSpPr>
        <p:spPr>
          <a:xfrm>
            <a:off x="8352264" y="852162"/>
            <a:ext cx="3735658" cy="1215483"/>
          </a:xfrm>
          <a:prstGeom prst="roundRect">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5">
            <a:extLst>
              <a:ext uri="{FF2B5EF4-FFF2-40B4-BE49-F238E27FC236}">
                <a16:creationId xmlns:a16="http://schemas.microsoft.com/office/drawing/2014/main" id="{28687ED5-0B1F-D90F-93F1-D48E82F56B98}"/>
              </a:ext>
            </a:extLst>
          </p:cNvPr>
          <p:cNvSpPr/>
          <p:nvPr/>
        </p:nvSpPr>
        <p:spPr>
          <a:xfrm>
            <a:off x="1059366" y="289931"/>
            <a:ext cx="5999356" cy="6869152"/>
          </a:xfrm>
          <a:prstGeom prst="rect">
            <a:avLst/>
          </a:prstGeom>
          <a:ln w="28575">
            <a:solidFill>
              <a:schemeClr val="tx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pic>
        <p:nvPicPr>
          <p:cNvPr id="3" name="Picture 2">
            <a:extLst>
              <a:ext uri="{FF2B5EF4-FFF2-40B4-BE49-F238E27FC236}">
                <a16:creationId xmlns:a16="http://schemas.microsoft.com/office/drawing/2014/main" id="{FCC66903-AA37-435C-F813-20959CF105AA}"/>
              </a:ext>
            </a:extLst>
          </p:cNvPr>
          <p:cNvPicPr>
            <a:picLocks noChangeAspect="1"/>
          </p:cNvPicPr>
          <p:nvPr/>
        </p:nvPicPr>
        <p:blipFill>
          <a:blip r:embed="rId2"/>
          <a:stretch>
            <a:fillRect/>
          </a:stretch>
        </p:blipFill>
        <p:spPr>
          <a:xfrm>
            <a:off x="1702790" y="2893007"/>
            <a:ext cx="4667901" cy="384863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07F01B48-9656-B91E-270B-E6D9CBB68235}"/>
              </a:ext>
            </a:extLst>
          </p:cNvPr>
          <p:cNvSpPr txBox="1"/>
          <p:nvPr/>
        </p:nvSpPr>
        <p:spPr>
          <a:xfrm>
            <a:off x="1360449" y="444243"/>
            <a:ext cx="5486400" cy="2031325"/>
          </a:xfrm>
          <a:prstGeom prst="rect">
            <a:avLst/>
          </a:prstGeom>
          <a:noFill/>
          <a:ln>
            <a:solidFill>
              <a:schemeClr val="tx1"/>
            </a:solidFill>
          </a:ln>
        </p:spPr>
        <p:txBody>
          <a:bodyPr wrap="square">
            <a:spAutoFit/>
          </a:bodyPr>
          <a:lstStyle/>
          <a:p>
            <a:pPr algn="l"/>
            <a:r>
              <a:rPr lang="en-US" b="1" i="0" dirty="0">
                <a:solidFill>
                  <a:srgbClr val="374151"/>
                </a:solidFill>
                <a:effectLst/>
                <a:latin typeface="__Inter_d65c78"/>
              </a:rPr>
              <a:t>INSIGHTS:</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Gen Z wants to work for managers who offer:</a:t>
            </a:r>
            <a:endParaRPr lang="en-US" b="0" i="0" dirty="0">
              <a:solidFill>
                <a:srgbClr val="374151"/>
              </a:solidFill>
              <a:effectLst/>
              <a:latin typeface="__Inter_d65c78"/>
            </a:endParaRPr>
          </a:p>
          <a:p>
            <a:pPr marL="742950" lvl="1" indent="-285750" algn="l">
              <a:buFont typeface="Arial" panose="020B0604020202020204" pitchFamily="34" charset="0"/>
              <a:buChar char="•"/>
            </a:pPr>
            <a:r>
              <a:rPr lang="en-US" b="1" i="0" dirty="0">
                <a:solidFill>
                  <a:srgbClr val="374151"/>
                </a:solidFill>
                <a:effectLst/>
                <a:latin typeface="__Inter_d65c78"/>
              </a:rPr>
              <a:t>Supportive and Learning:</a:t>
            </a:r>
            <a:r>
              <a:rPr lang="en-US" b="0" i="0" dirty="0">
                <a:solidFill>
                  <a:srgbClr val="374151"/>
                </a:solidFill>
                <a:effectLst/>
                <a:latin typeface="__Inter_d65c78"/>
              </a:rPr>
              <a:t> 56%</a:t>
            </a:r>
          </a:p>
          <a:p>
            <a:pPr marL="742950" lvl="1" indent="-285750" algn="l">
              <a:buFont typeface="Arial" panose="020B0604020202020204" pitchFamily="34" charset="0"/>
              <a:buChar char="•"/>
            </a:pPr>
            <a:r>
              <a:rPr lang="en-US" b="1" i="0" dirty="0">
                <a:solidFill>
                  <a:srgbClr val="374151"/>
                </a:solidFill>
                <a:effectLst/>
                <a:latin typeface="__Inter_d65c78"/>
              </a:rPr>
              <a:t>Supportive:</a:t>
            </a:r>
            <a:r>
              <a:rPr lang="en-US" b="0" i="0" dirty="0">
                <a:solidFill>
                  <a:srgbClr val="374151"/>
                </a:solidFill>
                <a:effectLst/>
                <a:latin typeface="__Inter_d65c78"/>
              </a:rPr>
              <a:t> 18%</a:t>
            </a:r>
          </a:p>
          <a:p>
            <a:pPr marL="742950" lvl="1" indent="-285750" algn="l">
              <a:buFont typeface="Arial" panose="020B0604020202020204" pitchFamily="34" charset="0"/>
              <a:buChar char="•"/>
            </a:pPr>
            <a:r>
              <a:rPr lang="en-US" b="1" i="0" dirty="0">
                <a:solidFill>
                  <a:srgbClr val="374151"/>
                </a:solidFill>
                <a:effectLst/>
                <a:latin typeface="__Inter_d65c78"/>
              </a:rPr>
              <a:t>Clarity:</a:t>
            </a:r>
            <a:r>
              <a:rPr lang="en-US" b="0" i="0" dirty="0">
                <a:solidFill>
                  <a:srgbClr val="374151"/>
                </a:solidFill>
                <a:effectLst/>
                <a:latin typeface="__Inter_d65c78"/>
              </a:rPr>
              <a:t> 18%</a:t>
            </a:r>
          </a:p>
          <a:p>
            <a:pPr marL="742950" lvl="1" indent="-285750" algn="l">
              <a:buFont typeface="Arial" panose="020B0604020202020204" pitchFamily="34" charset="0"/>
              <a:buChar char="•"/>
            </a:pPr>
            <a:r>
              <a:rPr lang="en-US" b="1" i="0" dirty="0">
                <a:solidFill>
                  <a:srgbClr val="374151"/>
                </a:solidFill>
                <a:effectLst/>
                <a:latin typeface="__Inter_d65c78"/>
              </a:rPr>
              <a:t>Limited Support:</a:t>
            </a:r>
            <a:r>
              <a:rPr lang="en-US" b="0" i="0" dirty="0">
                <a:solidFill>
                  <a:srgbClr val="374151"/>
                </a:solidFill>
                <a:effectLst/>
                <a:latin typeface="__Inter_d65c78"/>
              </a:rPr>
              <a:t> 7%</a:t>
            </a:r>
          </a:p>
          <a:p>
            <a:pPr marL="742950" lvl="1" indent="-285750" algn="l">
              <a:buFont typeface="Arial" panose="020B0604020202020204" pitchFamily="34" charset="0"/>
              <a:buChar char="•"/>
            </a:pPr>
            <a:r>
              <a:rPr lang="en-US" b="1" i="0" dirty="0">
                <a:solidFill>
                  <a:srgbClr val="374151"/>
                </a:solidFill>
                <a:effectLst/>
                <a:latin typeface="__Inter_d65c78"/>
              </a:rPr>
              <a:t>Unrealistic Targets:</a:t>
            </a:r>
            <a:r>
              <a:rPr lang="en-US" b="0" i="0" dirty="0">
                <a:solidFill>
                  <a:srgbClr val="374151"/>
                </a:solidFill>
                <a:effectLst/>
                <a:latin typeface="__Inter_d65c78"/>
              </a:rPr>
              <a:t> 1%</a:t>
            </a:r>
          </a:p>
        </p:txBody>
      </p:sp>
      <p:sp>
        <p:nvSpPr>
          <p:cNvPr id="8" name="TextBox 7">
            <a:extLst>
              <a:ext uri="{FF2B5EF4-FFF2-40B4-BE49-F238E27FC236}">
                <a16:creationId xmlns:a16="http://schemas.microsoft.com/office/drawing/2014/main" id="{2CE3918C-5D87-6158-CB73-A6317183D811}"/>
              </a:ext>
            </a:extLst>
          </p:cNvPr>
          <p:cNvSpPr txBox="1"/>
          <p:nvPr/>
        </p:nvSpPr>
        <p:spPr>
          <a:xfrm>
            <a:off x="8787161" y="1136739"/>
            <a:ext cx="7315200" cy="646331"/>
          </a:xfrm>
          <a:prstGeom prst="rect">
            <a:avLst/>
          </a:prstGeom>
          <a:noFill/>
        </p:spPr>
        <p:txBody>
          <a:bodyPr wrap="square">
            <a:spAutoFit/>
          </a:bodyPr>
          <a:lstStyle/>
          <a:p>
            <a:pPr algn="l"/>
            <a:r>
              <a:rPr lang="en-US" b="1" i="0" dirty="0">
                <a:solidFill>
                  <a:srgbClr val="374151"/>
                </a:solidFill>
                <a:effectLst/>
                <a:latin typeface="__Inter_d65c78"/>
              </a:rPr>
              <a:t>PROBLEM</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Poor Managers or Leadership</a:t>
            </a:r>
            <a:endParaRPr lang="en-US" b="0" i="0" dirty="0">
              <a:solidFill>
                <a:srgbClr val="374151"/>
              </a:solidFill>
              <a:effectLst/>
              <a:latin typeface="__Inter_d65c78"/>
            </a:endParaRPr>
          </a:p>
        </p:txBody>
      </p:sp>
      <p:sp>
        <p:nvSpPr>
          <p:cNvPr id="11" name="TextBox 10">
            <a:extLst>
              <a:ext uri="{FF2B5EF4-FFF2-40B4-BE49-F238E27FC236}">
                <a16:creationId xmlns:a16="http://schemas.microsoft.com/office/drawing/2014/main" id="{5221E695-06B3-65D2-5D91-D95FF09A9E95}"/>
              </a:ext>
            </a:extLst>
          </p:cNvPr>
          <p:cNvSpPr txBox="1"/>
          <p:nvPr/>
        </p:nvSpPr>
        <p:spPr>
          <a:xfrm>
            <a:off x="8352264" y="2880953"/>
            <a:ext cx="4270917" cy="2031325"/>
          </a:xfrm>
          <a:prstGeom prst="rect">
            <a:avLst/>
          </a:prstGeom>
          <a:noFill/>
        </p:spPr>
        <p:txBody>
          <a:bodyPr wrap="square">
            <a:spAutoFit/>
          </a:bodyPr>
          <a:lstStyle/>
          <a:p>
            <a:pPr algn="l"/>
            <a:r>
              <a:rPr lang="en-US" b="1" i="0" dirty="0">
                <a:solidFill>
                  <a:srgbClr val="374151"/>
                </a:solidFill>
                <a:effectLst/>
                <a:latin typeface="__Inter_d65c78"/>
              </a:rPr>
              <a:t>RECOMMENDATIONS</a:t>
            </a:r>
            <a:endParaRPr lang="en-US" b="0" i="0" dirty="0">
              <a:solidFill>
                <a:srgbClr val="374151"/>
              </a:solidFill>
              <a:effectLst/>
              <a:latin typeface="__Inter_d65c78"/>
            </a:endParaRPr>
          </a:p>
          <a:p>
            <a:pPr algn="l">
              <a:buFont typeface="Arial" panose="020B0604020202020204" pitchFamily="34" charset="0"/>
              <a:buChar char="•"/>
            </a:pPr>
            <a:r>
              <a:rPr lang="en-US" b="0" i="0" dirty="0">
                <a:solidFill>
                  <a:srgbClr val="374151"/>
                </a:solidFill>
                <a:effectLst/>
                <a:latin typeface="__Inter_d65c78"/>
              </a:rPr>
              <a:t>❏ Invest in leadership development programs</a:t>
            </a:r>
          </a:p>
          <a:p>
            <a:pPr algn="l">
              <a:buFont typeface="Arial" panose="020B0604020202020204" pitchFamily="34" charset="0"/>
              <a:buChar char="•"/>
            </a:pPr>
            <a:r>
              <a:rPr lang="en-US" b="0" i="0" dirty="0">
                <a:solidFill>
                  <a:srgbClr val="374151"/>
                </a:solidFill>
                <a:effectLst/>
                <a:latin typeface="__Inter_d65c78"/>
              </a:rPr>
              <a:t>❏ Implement a feedback system</a:t>
            </a:r>
          </a:p>
          <a:p>
            <a:pPr algn="l">
              <a:buFont typeface="Arial" panose="020B0604020202020204" pitchFamily="34" charset="0"/>
              <a:buChar char="•"/>
            </a:pPr>
            <a:r>
              <a:rPr lang="en-US" b="0" i="0" dirty="0">
                <a:solidFill>
                  <a:srgbClr val="374151"/>
                </a:solidFill>
                <a:effectLst/>
                <a:latin typeface="__Inter_d65c78"/>
              </a:rPr>
              <a:t>❏ Schedule regular meetings with the managers and teams to ensure open communication</a:t>
            </a:r>
          </a:p>
        </p:txBody>
      </p:sp>
    </p:spTree>
    <p:extLst>
      <p:ext uri="{BB962C8B-B14F-4D97-AF65-F5344CB8AC3E}">
        <p14:creationId xmlns:p14="http://schemas.microsoft.com/office/powerpoint/2010/main" val="2978435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33C8B71B-E024-6076-092D-D5F4432EA4DD}"/>
              </a:ext>
            </a:extLst>
          </p:cNvPr>
          <p:cNvSpPr/>
          <p:nvPr/>
        </p:nvSpPr>
        <p:spPr>
          <a:xfrm>
            <a:off x="9433933" y="3487671"/>
            <a:ext cx="5107258" cy="3682563"/>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994BBAE4-6A18-B923-DD1F-111713B5A163}"/>
              </a:ext>
            </a:extLst>
          </p:cNvPr>
          <p:cNvSpPr/>
          <p:nvPr/>
        </p:nvSpPr>
        <p:spPr>
          <a:xfrm>
            <a:off x="9433932" y="256478"/>
            <a:ext cx="5107258" cy="3133493"/>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0331C440-9FA4-CFBC-B287-0C248AD465AC}"/>
              </a:ext>
            </a:extLst>
          </p:cNvPr>
          <p:cNvSpPr/>
          <p:nvPr/>
        </p:nvSpPr>
        <p:spPr>
          <a:xfrm>
            <a:off x="468352" y="178419"/>
            <a:ext cx="8363414" cy="6991815"/>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EDAEE4AF-F638-80BC-65E9-84B222CD8BE0}"/>
              </a:ext>
            </a:extLst>
          </p:cNvPr>
          <p:cNvSpPr txBox="1"/>
          <p:nvPr/>
        </p:nvSpPr>
        <p:spPr>
          <a:xfrm>
            <a:off x="825191" y="348350"/>
            <a:ext cx="7315200" cy="923330"/>
          </a:xfrm>
          <a:prstGeom prst="rect">
            <a:avLst/>
          </a:prstGeom>
          <a:noFill/>
        </p:spPr>
        <p:txBody>
          <a:bodyPr wrap="square">
            <a:spAutoFit/>
          </a:bodyPr>
          <a:lstStyle/>
          <a:p>
            <a:pPr algn="l"/>
            <a:r>
              <a:rPr lang="en-US" b="1" i="0" dirty="0">
                <a:solidFill>
                  <a:srgbClr val="374151"/>
                </a:solidFill>
                <a:effectLst/>
                <a:latin typeface="__Inter_d65c78"/>
              </a:rPr>
              <a:t>Insights:</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Prevalence of Supportive Learning</a:t>
            </a:r>
          </a:p>
          <a:p>
            <a:pPr algn="l">
              <a:buFont typeface="Arial" panose="020B0604020202020204" pitchFamily="34" charset="0"/>
              <a:buChar char="•"/>
            </a:pPr>
            <a:r>
              <a:rPr lang="en-US" b="1" i="0" dirty="0">
                <a:solidFill>
                  <a:srgbClr val="374151"/>
                </a:solidFill>
                <a:effectLst/>
                <a:latin typeface="__Inter_d65c78"/>
              </a:rPr>
              <a:t>Limited Support </a:t>
            </a:r>
            <a:r>
              <a:rPr lang="en-US" b="1" i="0" dirty="0" err="1">
                <a:solidFill>
                  <a:srgbClr val="374151"/>
                </a:solidFill>
                <a:effectLst/>
                <a:latin typeface="__Inter_d65c78"/>
              </a:rPr>
              <a:t>ImpactSupportive</a:t>
            </a:r>
            <a:r>
              <a:rPr lang="en-US" b="1" i="0" dirty="0">
                <a:solidFill>
                  <a:srgbClr val="374151"/>
                </a:solidFill>
                <a:effectLst/>
                <a:latin typeface="__Inter_d65c78"/>
              </a:rPr>
              <a:t>  </a:t>
            </a:r>
            <a:r>
              <a:rPr lang="en-US" b="0" i="0" dirty="0">
                <a:solidFill>
                  <a:srgbClr val="374151"/>
                </a:solidFill>
                <a:effectLst/>
                <a:latin typeface="__Inter_d65c78"/>
              </a:rPr>
              <a:t>.</a:t>
            </a:r>
          </a:p>
        </p:txBody>
      </p:sp>
      <p:pic>
        <p:nvPicPr>
          <p:cNvPr id="5" name="Picture 4">
            <a:extLst>
              <a:ext uri="{FF2B5EF4-FFF2-40B4-BE49-F238E27FC236}">
                <a16:creationId xmlns:a16="http://schemas.microsoft.com/office/drawing/2014/main" id="{BFD0499A-5E5B-1EB6-6046-F91BBE5FA140}"/>
              </a:ext>
            </a:extLst>
          </p:cNvPr>
          <p:cNvPicPr>
            <a:picLocks noChangeAspect="1"/>
          </p:cNvPicPr>
          <p:nvPr/>
        </p:nvPicPr>
        <p:blipFill>
          <a:blip r:embed="rId2"/>
          <a:stretch>
            <a:fillRect/>
          </a:stretch>
        </p:blipFill>
        <p:spPr>
          <a:xfrm>
            <a:off x="925591" y="2073876"/>
            <a:ext cx="7448936" cy="27592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AD519207-D24E-F09C-497B-91FB32C4C936}"/>
              </a:ext>
            </a:extLst>
          </p:cNvPr>
          <p:cNvSpPr txBox="1"/>
          <p:nvPr/>
        </p:nvSpPr>
        <p:spPr>
          <a:xfrm>
            <a:off x="9946888" y="1150546"/>
            <a:ext cx="4315522" cy="923330"/>
          </a:xfrm>
          <a:prstGeom prst="rect">
            <a:avLst/>
          </a:prstGeom>
          <a:noFill/>
        </p:spPr>
        <p:txBody>
          <a:bodyPr wrap="square">
            <a:spAutoFit/>
          </a:bodyPr>
          <a:lstStyle/>
          <a:p>
            <a:pPr algn="l"/>
            <a:r>
              <a:rPr lang="en-US" b="1" i="0" dirty="0">
                <a:solidFill>
                  <a:srgbClr val="374151"/>
                </a:solidFill>
                <a:effectLst/>
                <a:latin typeface="__Inter_d65c78"/>
              </a:rPr>
              <a:t>Problems Identified</a:t>
            </a:r>
            <a:r>
              <a:rPr lang="en-US" b="1" dirty="0">
                <a:solidFill>
                  <a:srgbClr val="374151"/>
                </a:solidFill>
                <a:latin typeface="__Inter_d65c78"/>
              </a:rPr>
              <a:t>:</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Lack of Support Variety</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Neglect of Clarity and Realistic Targets</a:t>
            </a:r>
            <a:r>
              <a:rPr lang="en-US" b="0" i="0" dirty="0">
                <a:solidFill>
                  <a:srgbClr val="374151"/>
                </a:solidFill>
                <a:effectLst/>
                <a:latin typeface="__Inter_d65c78"/>
              </a:rPr>
              <a:t>:</a:t>
            </a:r>
          </a:p>
        </p:txBody>
      </p:sp>
      <p:sp>
        <p:nvSpPr>
          <p:cNvPr id="11" name="TextBox 10">
            <a:extLst>
              <a:ext uri="{FF2B5EF4-FFF2-40B4-BE49-F238E27FC236}">
                <a16:creationId xmlns:a16="http://schemas.microsoft.com/office/drawing/2014/main" id="{FE554BB2-C4C9-4EF0-B711-6233B70DBBC4}"/>
              </a:ext>
            </a:extLst>
          </p:cNvPr>
          <p:cNvSpPr txBox="1"/>
          <p:nvPr/>
        </p:nvSpPr>
        <p:spPr>
          <a:xfrm>
            <a:off x="9840951" y="4855233"/>
            <a:ext cx="4527395" cy="1200329"/>
          </a:xfrm>
          <a:prstGeom prst="rect">
            <a:avLst/>
          </a:prstGeom>
          <a:noFill/>
        </p:spPr>
        <p:txBody>
          <a:bodyPr wrap="square">
            <a:spAutoFit/>
          </a:bodyPr>
          <a:lstStyle/>
          <a:p>
            <a:pPr algn="l"/>
            <a:r>
              <a:rPr lang="en-US" b="1" i="0" dirty="0">
                <a:solidFill>
                  <a:srgbClr val="374151"/>
                </a:solidFill>
                <a:effectLst/>
                <a:latin typeface="__Inter_d65c78"/>
              </a:rPr>
              <a:t>  Recommendations:</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Enhance Support Mechanisms</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Focus on Clarity in Communication</a:t>
            </a:r>
          </a:p>
          <a:p>
            <a:pPr algn="l">
              <a:buFont typeface="Arial" panose="020B0604020202020204" pitchFamily="34" charset="0"/>
              <a:buChar char="•"/>
            </a:pPr>
            <a:r>
              <a:rPr lang="en-US" b="1" i="0" dirty="0">
                <a:solidFill>
                  <a:srgbClr val="374151"/>
                </a:solidFill>
                <a:effectLst/>
                <a:latin typeface="__Inter_d65c78"/>
              </a:rPr>
              <a:t>Set Realistic Targets</a:t>
            </a:r>
            <a:endParaRPr lang="en-US" b="0" i="0" dirty="0">
              <a:solidFill>
                <a:srgbClr val="374151"/>
              </a:solidFill>
              <a:effectLst/>
              <a:latin typeface="__Inter_d65c78"/>
            </a:endParaRPr>
          </a:p>
        </p:txBody>
      </p:sp>
    </p:spTree>
    <p:extLst>
      <p:ext uri="{BB962C8B-B14F-4D97-AF65-F5344CB8AC3E}">
        <p14:creationId xmlns:p14="http://schemas.microsoft.com/office/powerpoint/2010/main" val="3071823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265751" y="878618"/>
            <a:ext cx="9018389"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Analyzing Gen Z Career Aspirations</a:t>
            </a:r>
            <a:endParaRPr lang="en-US" sz="4450" dirty="0"/>
          </a:p>
        </p:txBody>
      </p:sp>
      <p:sp>
        <p:nvSpPr>
          <p:cNvPr id="3" name="Text 1"/>
          <p:cNvSpPr/>
          <p:nvPr/>
        </p:nvSpPr>
        <p:spPr>
          <a:xfrm>
            <a:off x="1618979" y="3266275"/>
            <a:ext cx="7814951" cy="1319909"/>
          </a:xfrm>
          <a:prstGeom prst="rect">
            <a:avLst/>
          </a:prstGeom>
          <a:noFill/>
          <a:ln/>
        </p:spPr>
        <p:txBody>
          <a:bodyPr wrap="none" lIns="0" tIns="0" rIns="0" bIns="0" rtlCol="0" anchor="t"/>
          <a:lstStyle/>
          <a:p>
            <a:pPr marL="0" indent="0">
              <a:lnSpc>
                <a:spcPts val="2750"/>
              </a:lnSpc>
              <a:buNone/>
            </a:pPr>
            <a:r>
              <a:rPr lang="en-US" sz="7200" dirty="0">
                <a:solidFill>
                  <a:srgbClr val="233E32"/>
                </a:solidFill>
                <a:latin typeface="Alice" pitchFamily="34" charset="0"/>
                <a:ea typeface="Alice" pitchFamily="34" charset="-122"/>
                <a:cs typeface="Alice" pitchFamily="34" charset="-120"/>
              </a:rPr>
              <a:t>Stage 1: Excel Dashboards</a:t>
            </a:r>
            <a:endParaRPr lang="en-US" sz="7200" dirty="0"/>
          </a:p>
        </p:txBody>
      </p:sp>
      <p:sp>
        <p:nvSpPr>
          <p:cNvPr id="4" name="Text 2"/>
          <p:cNvSpPr/>
          <p:nvPr/>
        </p:nvSpPr>
        <p:spPr>
          <a:xfrm>
            <a:off x="914400" y="5050274"/>
            <a:ext cx="12400156" cy="2019814"/>
          </a:xfrm>
          <a:prstGeom prst="rect">
            <a:avLst/>
          </a:prstGeom>
          <a:noFill/>
          <a:ln/>
        </p:spPr>
        <p:txBody>
          <a:bodyPr wrap="square" lIns="0" tIns="0" rIns="0" bIns="0" rtlCol="0" anchor="t"/>
          <a:lstStyle/>
          <a:p>
            <a:pPr marL="0" indent="0">
              <a:lnSpc>
                <a:spcPts val="2850"/>
              </a:lnSpc>
              <a:buNone/>
            </a:pPr>
            <a:r>
              <a:rPr lang="en-US" sz="2400" dirty="0">
                <a:solidFill>
                  <a:srgbClr val="2C2821"/>
                </a:solidFill>
                <a:latin typeface="Lora" pitchFamily="34" charset="0"/>
                <a:ea typeface="Lora" pitchFamily="34" charset="-122"/>
                <a:cs typeface="Lora" pitchFamily="34" charset="-120"/>
              </a:rPr>
              <a:t>Initial data exploration and visualization are crucial for understanding Gen Z's career aspirations. Excel dashboards provide a flexible platform for organizing and analyzing data. They allow us to see trends, identify key factors, and form initial hypotheses.</a:t>
            </a:r>
            <a:endParaRPr lang="en-US" sz="2400" dirty="0"/>
          </a:p>
        </p:txBody>
      </p:sp>
      <p:sp>
        <p:nvSpPr>
          <p:cNvPr id="6" name="Text 4"/>
          <p:cNvSpPr/>
          <p:nvPr/>
        </p:nvSpPr>
        <p:spPr>
          <a:xfrm>
            <a:off x="7844848" y="3967050"/>
            <a:ext cx="6244709" cy="1814513"/>
          </a:xfrm>
          <a:prstGeom prst="rect">
            <a:avLst/>
          </a:prstGeom>
          <a:noFill/>
          <a:ln/>
        </p:spPr>
        <p:txBody>
          <a:bodyPr wrap="square" lIns="0" tIns="0" rIns="0" bIns="0" rtlCol="0" anchor="t"/>
          <a:lstStyle/>
          <a:p>
            <a:pPr marL="0" indent="0">
              <a:lnSpc>
                <a:spcPts val="2850"/>
              </a:lnSpc>
              <a:buNone/>
            </a:pPr>
            <a:endParaRPr lang="en-US" sz="1750" dirty="0"/>
          </a:p>
        </p:txBody>
      </p:sp>
      <p:pic>
        <p:nvPicPr>
          <p:cNvPr id="8" name="Picture 7">
            <a:extLst>
              <a:ext uri="{FF2B5EF4-FFF2-40B4-BE49-F238E27FC236}">
                <a16:creationId xmlns:a16="http://schemas.microsoft.com/office/drawing/2014/main" id="{366EA69D-C5FF-AAE4-0DBE-76F3CFAEB292}"/>
              </a:ext>
            </a:extLst>
          </p:cNvPr>
          <p:cNvPicPr>
            <a:picLocks noChangeAspect="1"/>
          </p:cNvPicPr>
          <p:nvPr/>
        </p:nvPicPr>
        <p:blipFill>
          <a:blip r:embed="rId3"/>
          <a:stretch>
            <a:fillRect/>
          </a:stretch>
        </p:blipFill>
        <p:spPr>
          <a:xfrm>
            <a:off x="11696291" y="7534178"/>
            <a:ext cx="2934109" cy="69542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72CBB126-7837-2D83-5E2A-6D38487F9F2A}"/>
              </a:ext>
            </a:extLst>
          </p:cNvPr>
          <p:cNvSpPr/>
          <p:nvPr/>
        </p:nvSpPr>
        <p:spPr>
          <a:xfrm>
            <a:off x="9623502" y="2486722"/>
            <a:ext cx="4315522" cy="1483112"/>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D047B435-8DFF-A067-C260-4818E75A7541}"/>
              </a:ext>
            </a:extLst>
          </p:cNvPr>
          <p:cNvSpPr/>
          <p:nvPr/>
        </p:nvSpPr>
        <p:spPr>
          <a:xfrm>
            <a:off x="9623502" y="446049"/>
            <a:ext cx="4148254" cy="1483112"/>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8236E3E6-9210-44B2-26FD-DF09854A0AD4}"/>
              </a:ext>
            </a:extLst>
          </p:cNvPr>
          <p:cNvSpPr/>
          <p:nvPr/>
        </p:nvSpPr>
        <p:spPr>
          <a:xfrm>
            <a:off x="245326" y="118859"/>
            <a:ext cx="8614317" cy="6571873"/>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D12242E3-8C82-E3B9-BAAB-EEEC92517837}"/>
              </a:ext>
            </a:extLst>
          </p:cNvPr>
          <p:cNvSpPr txBox="1"/>
          <p:nvPr/>
        </p:nvSpPr>
        <p:spPr>
          <a:xfrm>
            <a:off x="858644" y="340866"/>
            <a:ext cx="7315200" cy="1200329"/>
          </a:xfrm>
          <a:prstGeom prst="rect">
            <a:avLst/>
          </a:prstGeom>
          <a:noFill/>
        </p:spPr>
        <p:txBody>
          <a:bodyPr wrap="square">
            <a:spAutoFit/>
          </a:bodyPr>
          <a:lstStyle/>
          <a:p>
            <a:pPr algn="l"/>
            <a:r>
              <a:rPr lang="en-US" b="1" i="0" dirty="0">
                <a:solidFill>
                  <a:srgbClr val="374151"/>
                </a:solidFill>
                <a:effectLst/>
                <a:latin typeface="__Inter_d65c78"/>
              </a:rPr>
              <a:t>Insights:</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Preference for Higher Education Abroad:</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Need for Financial Support:</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No Preference or Feasibility Concerns:</a:t>
            </a:r>
            <a:endParaRPr lang="en-US" b="0" i="0" dirty="0">
              <a:solidFill>
                <a:srgbClr val="374151"/>
              </a:solidFill>
              <a:effectLst/>
              <a:latin typeface="__Inter_d65c78"/>
            </a:endParaRPr>
          </a:p>
        </p:txBody>
      </p:sp>
      <p:pic>
        <p:nvPicPr>
          <p:cNvPr id="5" name="Picture 4">
            <a:extLst>
              <a:ext uri="{FF2B5EF4-FFF2-40B4-BE49-F238E27FC236}">
                <a16:creationId xmlns:a16="http://schemas.microsoft.com/office/drawing/2014/main" id="{E6D70472-ACDA-73D9-A8F6-766ED51AD4D7}"/>
              </a:ext>
            </a:extLst>
          </p:cNvPr>
          <p:cNvPicPr>
            <a:picLocks noChangeAspect="1"/>
          </p:cNvPicPr>
          <p:nvPr/>
        </p:nvPicPr>
        <p:blipFill>
          <a:blip r:embed="rId2"/>
          <a:srcRect b="5491"/>
          <a:stretch/>
        </p:blipFill>
        <p:spPr>
          <a:xfrm>
            <a:off x="858644" y="2131654"/>
            <a:ext cx="7315200" cy="36464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82A7EB7E-9381-7D15-9255-BAC051548C11}"/>
              </a:ext>
            </a:extLst>
          </p:cNvPr>
          <p:cNvSpPr txBox="1"/>
          <p:nvPr/>
        </p:nvSpPr>
        <p:spPr>
          <a:xfrm>
            <a:off x="10013794" y="652555"/>
            <a:ext cx="3757962" cy="1200329"/>
          </a:xfrm>
          <a:prstGeom prst="rect">
            <a:avLst/>
          </a:prstGeom>
          <a:noFill/>
        </p:spPr>
        <p:txBody>
          <a:bodyPr wrap="square">
            <a:spAutoFit/>
          </a:bodyPr>
          <a:lstStyle/>
          <a:p>
            <a:pPr algn="l"/>
            <a:r>
              <a:rPr lang="en-IN" b="1" i="0" dirty="0">
                <a:solidFill>
                  <a:srgbClr val="374151"/>
                </a:solidFill>
                <a:effectLst/>
                <a:latin typeface="__Inter_d65c78"/>
              </a:rPr>
              <a:t>Problems:</a:t>
            </a:r>
            <a:endParaRPr lang="en-IN" b="0" i="0" dirty="0">
              <a:solidFill>
                <a:srgbClr val="374151"/>
              </a:solidFill>
              <a:effectLst/>
              <a:latin typeface="__Inter_d65c78"/>
            </a:endParaRPr>
          </a:p>
          <a:p>
            <a:pPr algn="l">
              <a:buFont typeface="Arial" panose="020B0604020202020204" pitchFamily="34" charset="0"/>
              <a:buChar char="•"/>
            </a:pPr>
            <a:r>
              <a:rPr lang="en-IN" b="1" i="0" dirty="0">
                <a:solidFill>
                  <a:srgbClr val="374151"/>
                </a:solidFill>
                <a:effectLst/>
                <a:latin typeface="__Inter_d65c78"/>
              </a:rPr>
              <a:t>Financial Barriers</a:t>
            </a:r>
            <a:endParaRPr lang="en-IN" b="1" dirty="0">
              <a:solidFill>
                <a:srgbClr val="374151"/>
              </a:solidFill>
              <a:latin typeface="__Inter_d65c78"/>
            </a:endParaRPr>
          </a:p>
          <a:p>
            <a:pPr algn="l">
              <a:buFont typeface="Arial" panose="020B0604020202020204" pitchFamily="34" charset="0"/>
              <a:buChar char="•"/>
            </a:pPr>
            <a:r>
              <a:rPr lang="en-IN" b="1" i="0" dirty="0">
                <a:solidFill>
                  <a:srgbClr val="374151"/>
                </a:solidFill>
                <a:effectLst/>
                <a:latin typeface="__Inter_d65c78"/>
              </a:rPr>
              <a:t>Diverse Attitudes</a:t>
            </a:r>
            <a:endParaRPr lang="en-IN" b="0" i="0" dirty="0">
              <a:solidFill>
                <a:srgbClr val="374151"/>
              </a:solidFill>
              <a:effectLst/>
              <a:latin typeface="__Inter_d65c78"/>
            </a:endParaRPr>
          </a:p>
          <a:p>
            <a:endParaRPr lang="en-IN" b="0" i="0" dirty="0">
              <a:solidFill>
                <a:srgbClr val="374151"/>
              </a:solidFill>
              <a:effectLst/>
              <a:latin typeface="__Inter_d65c78"/>
            </a:endParaRPr>
          </a:p>
        </p:txBody>
      </p:sp>
      <p:sp>
        <p:nvSpPr>
          <p:cNvPr id="11" name="TextBox 10">
            <a:extLst>
              <a:ext uri="{FF2B5EF4-FFF2-40B4-BE49-F238E27FC236}">
                <a16:creationId xmlns:a16="http://schemas.microsoft.com/office/drawing/2014/main" id="{1937696D-1E08-FF37-0141-E0926FF9B5C7}"/>
              </a:ext>
            </a:extLst>
          </p:cNvPr>
          <p:cNvSpPr txBox="1"/>
          <p:nvPr/>
        </p:nvSpPr>
        <p:spPr>
          <a:xfrm>
            <a:off x="9623502" y="2662216"/>
            <a:ext cx="4148254" cy="1200329"/>
          </a:xfrm>
          <a:prstGeom prst="rect">
            <a:avLst/>
          </a:prstGeom>
          <a:noFill/>
        </p:spPr>
        <p:txBody>
          <a:bodyPr wrap="square">
            <a:spAutoFit/>
          </a:bodyPr>
          <a:lstStyle/>
          <a:p>
            <a:pPr algn="l"/>
            <a:r>
              <a:rPr lang="en-US" b="1" i="0" dirty="0">
                <a:solidFill>
                  <a:srgbClr val="374151"/>
                </a:solidFill>
                <a:effectLst/>
                <a:latin typeface="__Inter_d65c78"/>
              </a:rPr>
              <a:t>Recommendations:</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Enhance Sponsorship Programs</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Address Awareness and Perception</a:t>
            </a:r>
            <a:endParaRPr lang="en-US" b="0" i="0" dirty="0">
              <a:solidFill>
                <a:srgbClr val="374151"/>
              </a:solidFill>
              <a:effectLst/>
              <a:latin typeface="__Inter_d65c78"/>
            </a:endParaRPr>
          </a:p>
          <a:p>
            <a:pPr algn="l">
              <a:buFont typeface="Arial" panose="020B0604020202020204" pitchFamily="34" charset="0"/>
              <a:buChar char="•"/>
            </a:pPr>
            <a:r>
              <a:rPr lang="en-US" b="1" i="0" dirty="0">
                <a:solidFill>
                  <a:srgbClr val="374151"/>
                </a:solidFill>
                <a:effectLst/>
                <a:latin typeface="__Inter_d65c78"/>
              </a:rPr>
              <a:t>Explore Local Alternatives</a:t>
            </a:r>
            <a:endParaRPr lang="en-US" b="0" i="0" dirty="0">
              <a:solidFill>
                <a:srgbClr val="374151"/>
              </a:solidFill>
              <a:effectLst/>
              <a:latin typeface="__Inter_d65c78"/>
            </a:endParaRPr>
          </a:p>
        </p:txBody>
      </p:sp>
    </p:spTree>
    <p:extLst>
      <p:ext uri="{BB962C8B-B14F-4D97-AF65-F5344CB8AC3E}">
        <p14:creationId xmlns:p14="http://schemas.microsoft.com/office/powerpoint/2010/main" val="912629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32565" y="756047"/>
            <a:ext cx="5330071" cy="666274"/>
          </a:xfrm>
          <a:prstGeom prst="rect">
            <a:avLst/>
          </a:prstGeom>
          <a:noFill/>
          <a:ln/>
        </p:spPr>
        <p:txBody>
          <a:bodyPr wrap="none" lIns="0" tIns="0" rIns="0" bIns="0" rtlCol="0" anchor="t"/>
          <a:lstStyle/>
          <a:p>
            <a:pPr marL="0" indent="0">
              <a:lnSpc>
                <a:spcPts val="5200"/>
              </a:lnSpc>
              <a:buNone/>
            </a:pPr>
            <a:r>
              <a:rPr lang="en-US" sz="4150" dirty="0">
                <a:solidFill>
                  <a:srgbClr val="233E32"/>
                </a:solidFill>
                <a:latin typeface="Alice" pitchFamily="34" charset="0"/>
                <a:ea typeface="Alice" pitchFamily="34" charset="-122"/>
                <a:cs typeface="Alice" pitchFamily="34" charset="-120"/>
              </a:rPr>
              <a:t>Key Takeaways</a:t>
            </a:r>
            <a:endParaRPr lang="en-US" sz="4150" dirty="0"/>
          </a:p>
        </p:txBody>
      </p:sp>
      <p:pic>
        <p:nvPicPr>
          <p:cNvPr id="4" name="Image 1" descr="preencoded.png"/>
          <p:cNvPicPr>
            <a:picLocks noChangeAspect="1"/>
          </p:cNvPicPr>
          <p:nvPr/>
        </p:nvPicPr>
        <p:blipFill>
          <a:blip r:embed="rId4"/>
          <a:stretch>
            <a:fillRect/>
          </a:stretch>
        </p:blipFill>
        <p:spPr>
          <a:xfrm>
            <a:off x="6232565" y="1742123"/>
            <a:ext cx="1065967" cy="1910477"/>
          </a:xfrm>
          <a:prstGeom prst="rect">
            <a:avLst/>
          </a:prstGeom>
        </p:spPr>
      </p:pic>
      <p:sp>
        <p:nvSpPr>
          <p:cNvPr id="5" name="Text 1"/>
          <p:cNvSpPr/>
          <p:nvPr/>
        </p:nvSpPr>
        <p:spPr>
          <a:xfrm>
            <a:off x="7618333" y="1955244"/>
            <a:ext cx="2664976" cy="333018"/>
          </a:xfrm>
          <a:prstGeom prst="rect">
            <a:avLst/>
          </a:prstGeom>
          <a:noFill/>
          <a:ln/>
        </p:spPr>
        <p:txBody>
          <a:bodyPr wrap="none" lIns="0" tIns="0" rIns="0" bIns="0" rtlCol="0" anchor="t"/>
          <a:lstStyle/>
          <a:p>
            <a:pPr marL="0" indent="0" algn="l">
              <a:lnSpc>
                <a:spcPts val="2600"/>
              </a:lnSpc>
              <a:buNone/>
            </a:pPr>
            <a:r>
              <a:rPr lang="en-US" sz="2050" dirty="0">
                <a:solidFill>
                  <a:srgbClr val="2C2821"/>
                </a:solidFill>
                <a:latin typeface="Alice" pitchFamily="34" charset="0"/>
                <a:ea typeface="Alice" pitchFamily="34" charset="-122"/>
                <a:cs typeface="Alice" pitchFamily="34" charset="-120"/>
              </a:rPr>
              <a:t>Adaptability</a:t>
            </a:r>
            <a:endParaRPr lang="en-US" sz="2050" dirty="0"/>
          </a:p>
        </p:txBody>
      </p:sp>
      <p:sp>
        <p:nvSpPr>
          <p:cNvPr id="6" name="Text 2"/>
          <p:cNvSpPr/>
          <p:nvPr/>
        </p:nvSpPr>
        <p:spPr>
          <a:xfrm>
            <a:off x="7618333" y="2416135"/>
            <a:ext cx="6265902" cy="1023342"/>
          </a:xfrm>
          <a:prstGeom prst="rect">
            <a:avLst/>
          </a:prstGeom>
          <a:noFill/>
          <a:ln/>
        </p:spPr>
        <p:txBody>
          <a:bodyPr wrap="square" lIns="0" tIns="0" rIns="0" bIns="0" rtlCol="0" anchor="t"/>
          <a:lstStyle/>
          <a:p>
            <a:pPr marL="0" indent="0" algn="l">
              <a:lnSpc>
                <a:spcPts val="2650"/>
              </a:lnSpc>
              <a:buNone/>
            </a:pPr>
            <a:r>
              <a:rPr lang="en-US" sz="1650" dirty="0">
                <a:solidFill>
                  <a:srgbClr val="2C2821"/>
                </a:solidFill>
                <a:latin typeface="Lora" pitchFamily="34" charset="0"/>
                <a:ea typeface="Lora" pitchFamily="34" charset="-122"/>
                <a:cs typeface="Lora" pitchFamily="34" charset="-120"/>
              </a:rPr>
              <a:t>Gen Z prioritizes adaptability and continuous learning. They seek roles that offer opportunities for growth and development.</a:t>
            </a:r>
            <a:endParaRPr lang="en-US" sz="1650" dirty="0"/>
          </a:p>
        </p:txBody>
      </p:sp>
      <p:pic>
        <p:nvPicPr>
          <p:cNvPr id="7" name="Image 2" descr="preencoded.png"/>
          <p:cNvPicPr>
            <a:picLocks noChangeAspect="1"/>
          </p:cNvPicPr>
          <p:nvPr/>
        </p:nvPicPr>
        <p:blipFill>
          <a:blip r:embed="rId5"/>
          <a:stretch>
            <a:fillRect/>
          </a:stretch>
        </p:blipFill>
        <p:spPr>
          <a:xfrm>
            <a:off x="6232565" y="3652599"/>
            <a:ext cx="1065967" cy="1910477"/>
          </a:xfrm>
          <a:prstGeom prst="rect">
            <a:avLst/>
          </a:prstGeom>
        </p:spPr>
      </p:pic>
      <p:sp>
        <p:nvSpPr>
          <p:cNvPr id="8" name="Text 3"/>
          <p:cNvSpPr/>
          <p:nvPr/>
        </p:nvSpPr>
        <p:spPr>
          <a:xfrm>
            <a:off x="7618333" y="3865721"/>
            <a:ext cx="2664976" cy="333018"/>
          </a:xfrm>
          <a:prstGeom prst="rect">
            <a:avLst/>
          </a:prstGeom>
          <a:noFill/>
          <a:ln/>
        </p:spPr>
        <p:txBody>
          <a:bodyPr wrap="none" lIns="0" tIns="0" rIns="0" bIns="0" rtlCol="0" anchor="t"/>
          <a:lstStyle/>
          <a:p>
            <a:pPr marL="0" indent="0" algn="l">
              <a:lnSpc>
                <a:spcPts val="2600"/>
              </a:lnSpc>
              <a:buNone/>
            </a:pPr>
            <a:r>
              <a:rPr lang="en-US" sz="2050" dirty="0">
                <a:solidFill>
                  <a:srgbClr val="2C2821"/>
                </a:solidFill>
                <a:latin typeface="Alice" pitchFamily="34" charset="0"/>
                <a:ea typeface="Alice" pitchFamily="34" charset="-122"/>
                <a:cs typeface="Alice" pitchFamily="34" charset="-120"/>
              </a:rPr>
              <a:t>Meaningful Work</a:t>
            </a:r>
            <a:endParaRPr lang="en-US" sz="2050" dirty="0"/>
          </a:p>
        </p:txBody>
      </p:sp>
      <p:sp>
        <p:nvSpPr>
          <p:cNvPr id="9" name="Text 4"/>
          <p:cNvSpPr/>
          <p:nvPr/>
        </p:nvSpPr>
        <p:spPr>
          <a:xfrm>
            <a:off x="7618333" y="4326612"/>
            <a:ext cx="6265902" cy="1023342"/>
          </a:xfrm>
          <a:prstGeom prst="rect">
            <a:avLst/>
          </a:prstGeom>
          <a:noFill/>
          <a:ln/>
        </p:spPr>
        <p:txBody>
          <a:bodyPr wrap="square" lIns="0" tIns="0" rIns="0" bIns="0" rtlCol="0" anchor="t"/>
          <a:lstStyle/>
          <a:p>
            <a:pPr marL="0" indent="0" algn="l">
              <a:lnSpc>
                <a:spcPts val="2650"/>
              </a:lnSpc>
              <a:buNone/>
            </a:pPr>
            <a:r>
              <a:rPr lang="en-US" sz="1650" dirty="0">
                <a:solidFill>
                  <a:srgbClr val="2C2821"/>
                </a:solidFill>
                <a:latin typeface="Lora" pitchFamily="34" charset="0"/>
                <a:ea typeface="Lora" pitchFamily="34" charset="-122"/>
                <a:cs typeface="Lora" pitchFamily="34" charset="-120"/>
              </a:rPr>
              <a:t>Gen Z values purpose and social impact. They are more likely to choose jobs that align with their values and make a positive contribution to society.</a:t>
            </a:r>
            <a:endParaRPr lang="en-US" sz="1650" dirty="0"/>
          </a:p>
        </p:txBody>
      </p:sp>
      <p:pic>
        <p:nvPicPr>
          <p:cNvPr id="10" name="Image 3" descr="preencoded.png"/>
          <p:cNvPicPr>
            <a:picLocks noChangeAspect="1"/>
          </p:cNvPicPr>
          <p:nvPr/>
        </p:nvPicPr>
        <p:blipFill>
          <a:blip r:embed="rId6"/>
          <a:stretch>
            <a:fillRect/>
          </a:stretch>
        </p:blipFill>
        <p:spPr>
          <a:xfrm>
            <a:off x="6232565" y="5563076"/>
            <a:ext cx="1065967" cy="1910477"/>
          </a:xfrm>
          <a:prstGeom prst="rect">
            <a:avLst/>
          </a:prstGeom>
        </p:spPr>
      </p:pic>
      <p:sp>
        <p:nvSpPr>
          <p:cNvPr id="11" name="Text 5"/>
          <p:cNvSpPr/>
          <p:nvPr/>
        </p:nvSpPr>
        <p:spPr>
          <a:xfrm>
            <a:off x="7618333" y="5776198"/>
            <a:ext cx="2664976" cy="333018"/>
          </a:xfrm>
          <a:prstGeom prst="rect">
            <a:avLst/>
          </a:prstGeom>
          <a:noFill/>
          <a:ln/>
        </p:spPr>
        <p:txBody>
          <a:bodyPr wrap="none" lIns="0" tIns="0" rIns="0" bIns="0" rtlCol="0" anchor="t"/>
          <a:lstStyle/>
          <a:p>
            <a:pPr marL="0" indent="0" algn="l">
              <a:lnSpc>
                <a:spcPts val="2600"/>
              </a:lnSpc>
              <a:buNone/>
            </a:pPr>
            <a:r>
              <a:rPr lang="en-US" sz="2050" dirty="0">
                <a:solidFill>
                  <a:srgbClr val="2C2821"/>
                </a:solidFill>
                <a:latin typeface="Alice" pitchFamily="34" charset="0"/>
                <a:ea typeface="Alice" pitchFamily="34" charset="-122"/>
                <a:cs typeface="Alice" pitchFamily="34" charset="-120"/>
              </a:rPr>
              <a:t>Work-Life Balance</a:t>
            </a:r>
            <a:endParaRPr lang="en-US" sz="2050" dirty="0"/>
          </a:p>
        </p:txBody>
      </p:sp>
      <p:sp>
        <p:nvSpPr>
          <p:cNvPr id="12" name="Text 6"/>
          <p:cNvSpPr/>
          <p:nvPr/>
        </p:nvSpPr>
        <p:spPr>
          <a:xfrm>
            <a:off x="7618333" y="6237089"/>
            <a:ext cx="6265902" cy="1023342"/>
          </a:xfrm>
          <a:prstGeom prst="rect">
            <a:avLst/>
          </a:prstGeom>
          <a:noFill/>
          <a:ln/>
        </p:spPr>
        <p:txBody>
          <a:bodyPr wrap="square" lIns="0" tIns="0" rIns="0" bIns="0" rtlCol="0" anchor="t"/>
          <a:lstStyle/>
          <a:p>
            <a:pPr marL="0" indent="0" algn="l">
              <a:lnSpc>
                <a:spcPts val="2650"/>
              </a:lnSpc>
              <a:buNone/>
            </a:pPr>
            <a:r>
              <a:rPr lang="en-US" sz="1650" dirty="0">
                <a:solidFill>
                  <a:srgbClr val="2C2821"/>
                </a:solidFill>
                <a:latin typeface="Lora" pitchFamily="34" charset="0"/>
                <a:ea typeface="Lora" pitchFamily="34" charset="-122"/>
                <a:cs typeface="Lora" pitchFamily="34" charset="-120"/>
              </a:rPr>
              <a:t>Work-life balance is critical for Gen Z. They seek employers who offer flexible work arrangements, competitive benefits, and support for personal well-being.</a:t>
            </a:r>
            <a:endParaRPr lang="en-US" sz="16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5089" y="882015"/>
            <a:ext cx="7141131" cy="638413"/>
          </a:xfrm>
          <a:prstGeom prst="rect">
            <a:avLst/>
          </a:prstGeom>
          <a:noFill/>
          <a:ln/>
        </p:spPr>
        <p:txBody>
          <a:bodyPr wrap="none" lIns="0" tIns="0" rIns="0" bIns="0" rtlCol="0" anchor="t"/>
          <a:lstStyle/>
          <a:p>
            <a:pPr marL="0" indent="0">
              <a:lnSpc>
                <a:spcPts val="5000"/>
              </a:lnSpc>
              <a:buNone/>
            </a:pPr>
            <a:r>
              <a:rPr lang="en-US" sz="4000" dirty="0">
                <a:solidFill>
                  <a:srgbClr val="233E32"/>
                </a:solidFill>
                <a:latin typeface="Alice" pitchFamily="34" charset="0"/>
                <a:ea typeface="Alice" pitchFamily="34" charset="-122"/>
                <a:cs typeface="Alice" pitchFamily="34" charset="-120"/>
              </a:rPr>
              <a:t>Leveraging Insights for Success</a:t>
            </a:r>
            <a:endParaRPr lang="en-US" sz="4000" dirty="0"/>
          </a:p>
        </p:txBody>
      </p:sp>
      <p:sp>
        <p:nvSpPr>
          <p:cNvPr id="4" name="Text 1"/>
          <p:cNvSpPr/>
          <p:nvPr/>
        </p:nvSpPr>
        <p:spPr>
          <a:xfrm>
            <a:off x="715089" y="1929051"/>
            <a:ext cx="7713821" cy="674132"/>
          </a:xfrm>
          <a:prstGeom prst="rect">
            <a:avLst/>
          </a:prstGeom>
          <a:noFill/>
          <a:ln/>
        </p:spPr>
        <p:txBody>
          <a:bodyPr wrap="none" lIns="0" tIns="0" rIns="0" bIns="0" rtlCol="0" anchor="t"/>
          <a:lstStyle/>
          <a:p>
            <a:pPr marL="0" indent="0" algn="ctr">
              <a:lnSpc>
                <a:spcPts val="5300"/>
              </a:lnSpc>
              <a:buNone/>
            </a:pPr>
            <a:r>
              <a:rPr lang="en-US" sz="5300" dirty="0">
                <a:solidFill>
                  <a:srgbClr val="2C2821"/>
                </a:solidFill>
                <a:latin typeface="Alice" pitchFamily="34" charset="0"/>
                <a:ea typeface="Alice" pitchFamily="34" charset="-122"/>
                <a:cs typeface="Alice" pitchFamily="34" charset="-120"/>
              </a:rPr>
              <a:t>45%</a:t>
            </a:r>
            <a:endParaRPr lang="en-US" sz="5300" dirty="0"/>
          </a:p>
        </p:txBody>
      </p:sp>
      <p:sp>
        <p:nvSpPr>
          <p:cNvPr id="5" name="Text 2"/>
          <p:cNvSpPr/>
          <p:nvPr/>
        </p:nvSpPr>
        <p:spPr>
          <a:xfrm>
            <a:off x="3295055" y="2858572"/>
            <a:ext cx="2553891" cy="319207"/>
          </a:xfrm>
          <a:prstGeom prst="rect">
            <a:avLst/>
          </a:prstGeom>
          <a:noFill/>
          <a:ln/>
        </p:spPr>
        <p:txBody>
          <a:bodyPr wrap="none" lIns="0" tIns="0" rIns="0" bIns="0" rtlCol="0" anchor="t"/>
          <a:lstStyle/>
          <a:p>
            <a:pPr marL="0" indent="0" algn="ctr">
              <a:lnSpc>
                <a:spcPts val="2500"/>
              </a:lnSpc>
              <a:buNone/>
            </a:pPr>
            <a:r>
              <a:rPr lang="en-US" sz="2000" dirty="0">
                <a:solidFill>
                  <a:srgbClr val="2C2821"/>
                </a:solidFill>
                <a:latin typeface="Alice" pitchFamily="34" charset="0"/>
                <a:ea typeface="Alice" pitchFamily="34" charset="-122"/>
                <a:cs typeface="Alice" pitchFamily="34" charset="-120"/>
              </a:rPr>
              <a:t>Retention</a:t>
            </a:r>
            <a:endParaRPr lang="en-US" sz="2000" dirty="0"/>
          </a:p>
        </p:txBody>
      </p:sp>
      <p:sp>
        <p:nvSpPr>
          <p:cNvPr id="6" name="Text 3"/>
          <p:cNvSpPr/>
          <p:nvPr/>
        </p:nvSpPr>
        <p:spPr>
          <a:xfrm>
            <a:off x="715089" y="3300293"/>
            <a:ext cx="7713821" cy="980480"/>
          </a:xfrm>
          <a:prstGeom prst="rect">
            <a:avLst/>
          </a:prstGeom>
          <a:noFill/>
          <a:ln/>
        </p:spPr>
        <p:txBody>
          <a:bodyPr wrap="square" lIns="0" tIns="0" rIns="0" bIns="0" rtlCol="0" anchor="t"/>
          <a:lstStyle/>
          <a:p>
            <a:pPr marL="0" indent="0" algn="ctr">
              <a:lnSpc>
                <a:spcPts val="2550"/>
              </a:lnSpc>
              <a:buNone/>
            </a:pPr>
            <a:r>
              <a:rPr lang="en-US" sz="1600" dirty="0">
                <a:solidFill>
                  <a:srgbClr val="2C2821"/>
                </a:solidFill>
                <a:latin typeface="Lora" pitchFamily="34" charset="0"/>
                <a:ea typeface="Lora" pitchFamily="34" charset="-122"/>
                <a:cs typeface="Lora" pitchFamily="34" charset="-120"/>
              </a:rPr>
              <a:t>By understanding Gen Z's career aspirations, companies can improve employee retention. They can create work environments that align with Gen Z's priorities and support their professional growth.</a:t>
            </a:r>
            <a:endParaRPr lang="en-US" sz="1600" dirty="0"/>
          </a:p>
        </p:txBody>
      </p:sp>
      <p:sp>
        <p:nvSpPr>
          <p:cNvPr id="7" name="Text 4"/>
          <p:cNvSpPr/>
          <p:nvPr/>
        </p:nvSpPr>
        <p:spPr>
          <a:xfrm>
            <a:off x="715089" y="4995863"/>
            <a:ext cx="7713821" cy="674132"/>
          </a:xfrm>
          <a:prstGeom prst="rect">
            <a:avLst/>
          </a:prstGeom>
          <a:noFill/>
          <a:ln/>
        </p:spPr>
        <p:txBody>
          <a:bodyPr wrap="none" lIns="0" tIns="0" rIns="0" bIns="0" rtlCol="0" anchor="t"/>
          <a:lstStyle/>
          <a:p>
            <a:pPr marL="0" indent="0" algn="ctr">
              <a:lnSpc>
                <a:spcPts val="5300"/>
              </a:lnSpc>
              <a:buNone/>
            </a:pPr>
            <a:r>
              <a:rPr lang="en-US" sz="5300" dirty="0">
                <a:solidFill>
                  <a:srgbClr val="2C2821"/>
                </a:solidFill>
                <a:latin typeface="Alice" pitchFamily="34" charset="0"/>
                <a:ea typeface="Alice" pitchFamily="34" charset="-122"/>
                <a:cs typeface="Alice" pitchFamily="34" charset="-120"/>
              </a:rPr>
              <a:t>$1.5M</a:t>
            </a:r>
            <a:endParaRPr lang="en-US" sz="5300" dirty="0"/>
          </a:p>
        </p:txBody>
      </p:sp>
      <p:sp>
        <p:nvSpPr>
          <p:cNvPr id="8" name="Text 5"/>
          <p:cNvSpPr/>
          <p:nvPr/>
        </p:nvSpPr>
        <p:spPr>
          <a:xfrm>
            <a:off x="3295055" y="5925383"/>
            <a:ext cx="2553891" cy="319207"/>
          </a:xfrm>
          <a:prstGeom prst="rect">
            <a:avLst/>
          </a:prstGeom>
          <a:noFill/>
          <a:ln/>
        </p:spPr>
        <p:txBody>
          <a:bodyPr wrap="none" lIns="0" tIns="0" rIns="0" bIns="0" rtlCol="0" anchor="t"/>
          <a:lstStyle/>
          <a:p>
            <a:pPr marL="0" indent="0" algn="ctr">
              <a:lnSpc>
                <a:spcPts val="2500"/>
              </a:lnSpc>
              <a:buNone/>
            </a:pPr>
            <a:r>
              <a:rPr lang="en-US" sz="2000" dirty="0">
                <a:solidFill>
                  <a:srgbClr val="2C2821"/>
                </a:solidFill>
                <a:latin typeface="Alice" pitchFamily="34" charset="0"/>
                <a:ea typeface="Alice" pitchFamily="34" charset="-122"/>
                <a:cs typeface="Alice" pitchFamily="34" charset="-120"/>
              </a:rPr>
              <a:t>Recruitment</a:t>
            </a:r>
            <a:endParaRPr lang="en-US" sz="2000" dirty="0"/>
          </a:p>
        </p:txBody>
      </p:sp>
      <p:sp>
        <p:nvSpPr>
          <p:cNvPr id="9" name="Text 6"/>
          <p:cNvSpPr/>
          <p:nvPr/>
        </p:nvSpPr>
        <p:spPr>
          <a:xfrm>
            <a:off x="715089" y="6367105"/>
            <a:ext cx="7713821" cy="980480"/>
          </a:xfrm>
          <a:prstGeom prst="rect">
            <a:avLst/>
          </a:prstGeom>
          <a:noFill/>
          <a:ln/>
        </p:spPr>
        <p:txBody>
          <a:bodyPr wrap="square" lIns="0" tIns="0" rIns="0" bIns="0" rtlCol="0" anchor="t"/>
          <a:lstStyle/>
          <a:p>
            <a:pPr marL="0" indent="0" algn="ctr">
              <a:lnSpc>
                <a:spcPts val="2550"/>
              </a:lnSpc>
              <a:buNone/>
            </a:pPr>
            <a:r>
              <a:rPr lang="en-US" sz="1600" dirty="0">
                <a:solidFill>
                  <a:srgbClr val="2C2821"/>
                </a:solidFill>
                <a:latin typeface="Lora" pitchFamily="34" charset="0"/>
                <a:ea typeface="Lora" pitchFamily="34" charset="-122"/>
                <a:cs typeface="Lora" pitchFamily="34" charset="-120"/>
              </a:rPr>
              <a:t>Data insights allow companies to target recruitment efforts to attract Gen Z talent. They can develop marketing campaigns that highlight the values and opportunities that resonate with this generation.</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Next Steps</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The next steps involve further research and exploration. We can conduct in-depth interviews with Gen Z professionals to gain a deeper understanding of their experiences and aspirations. This valuable data can then be used to improve recruiting and retention strategies, creating a more engaging and fulfilling workplace for all.</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a:extLst>
              <a:ext uri="{FF2B5EF4-FFF2-40B4-BE49-F238E27FC236}">
                <a16:creationId xmlns:a16="http://schemas.microsoft.com/office/drawing/2014/main" id="{E5F27730-FCFE-F08E-6397-E310D1EEDF44}"/>
              </a:ext>
            </a:extLst>
          </p:cNvPr>
          <p:cNvGrpSpPr/>
          <p:nvPr/>
        </p:nvGrpSpPr>
        <p:grpSpPr>
          <a:xfrm>
            <a:off x="0" y="0"/>
            <a:ext cx="14630400" cy="8229600"/>
            <a:chOff x="0" y="0"/>
            <a:chExt cx="12192000" cy="6858000"/>
          </a:xfrm>
        </p:grpSpPr>
        <p:pic>
          <p:nvPicPr>
            <p:cNvPr id="3" name="object 3">
              <a:extLst>
                <a:ext uri="{FF2B5EF4-FFF2-40B4-BE49-F238E27FC236}">
                  <a16:creationId xmlns:a16="http://schemas.microsoft.com/office/drawing/2014/main" id="{C0C96E34-A5BC-BC42-C38B-D4E5E635EA78}"/>
                </a:ext>
              </a:extLst>
            </p:cNvPr>
            <p:cNvPicPr/>
            <p:nvPr/>
          </p:nvPicPr>
          <p:blipFill>
            <a:blip r:embed="rId2" cstate="print"/>
            <a:stretch>
              <a:fillRect/>
            </a:stretch>
          </p:blipFill>
          <p:spPr>
            <a:xfrm>
              <a:off x="0" y="0"/>
              <a:ext cx="12192000" cy="6857999"/>
            </a:xfrm>
            <a:prstGeom prst="rect">
              <a:avLst/>
            </a:prstGeom>
          </p:spPr>
        </p:pic>
        <p:sp>
          <p:nvSpPr>
            <p:cNvPr id="4" name="object 4">
              <a:extLst>
                <a:ext uri="{FF2B5EF4-FFF2-40B4-BE49-F238E27FC236}">
                  <a16:creationId xmlns:a16="http://schemas.microsoft.com/office/drawing/2014/main" id="{DDBE78B9-3599-1455-036C-9AD2210BA93C}"/>
                </a:ext>
              </a:extLst>
            </p:cNvPr>
            <p:cNvSpPr/>
            <p:nvPr/>
          </p:nvSpPr>
          <p:spPr>
            <a:xfrm>
              <a:off x="2633598" y="1647825"/>
              <a:ext cx="6924675" cy="3562350"/>
            </a:xfrm>
            <a:custGeom>
              <a:avLst/>
              <a:gdLst/>
              <a:ahLst/>
              <a:cxnLst/>
              <a:rect l="l" t="t" r="r" b="b"/>
              <a:pathLst>
                <a:path w="6924675" h="3562350">
                  <a:moveTo>
                    <a:pt x="0" y="593725"/>
                  </a:moveTo>
                  <a:lnTo>
                    <a:pt x="1969" y="545029"/>
                  </a:lnTo>
                  <a:lnTo>
                    <a:pt x="7774" y="497417"/>
                  </a:lnTo>
                  <a:lnTo>
                    <a:pt x="17262" y="451043"/>
                  </a:lnTo>
                  <a:lnTo>
                    <a:pt x="30280" y="406058"/>
                  </a:lnTo>
                  <a:lnTo>
                    <a:pt x="46676" y="362616"/>
                  </a:lnTo>
                  <a:lnTo>
                    <a:pt x="66296" y="320870"/>
                  </a:lnTo>
                  <a:lnTo>
                    <a:pt x="88987" y="280972"/>
                  </a:lnTo>
                  <a:lnTo>
                    <a:pt x="114596" y="243074"/>
                  </a:lnTo>
                  <a:lnTo>
                    <a:pt x="142971" y="207331"/>
                  </a:lnTo>
                  <a:lnTo>
                    <a:pt x="173958" y="173894"/>
                  </a:lnTo>
                  <a:lnTo>
                    <a:pt x="207404" y="142917"/>
                  </a:lnTo>
                  <a:lnTo>
                    <a:pt x="243157" y="114551"/>
                  </a:lnTo>
                  <a:lnTo>
                    <a:pt x="281063" y="88951"/>
                  </a:lnTo>
                  <a:lnTo>
                    <a:pt x="320969" y="66268"/>
                  </a:lnTo>
                  <a:lnTo>
                    <a:pt x="362723" y="46656"/>
                  </a:lnTo>
                  <a:lnTo>
                    <a:pt x="406172" y="30267"/>
                  </a:lnTo>
                  <a:lnTo>
                    <a:pt x="451162" y="17254"/>
                  </a:lnTo>
                  <a:lnTo>
                    <a:pt x="497541" y="7770"/>
                  </a:lnTo>
                  <a:lnTo>
                    <a:pt x="545155" y="1968"/>
                  </a:lnTo>
                  <a:lnTo>
                    <a:pt x="593851" y="0"/>
                  </a:lnTo>
                  <a:lnTo>
                    <a:pt x="6330950" y="0"/>
                  </a:lnTo>
                  <a:lnTo>
                    <a:pt x="6379645" y="1968"/>
                  </a:lnTo>
                  <a:lnTo>
                    <a:pt x="6427257" y="7770"/>
                  </a:lnTo>
                  <a:lnTo>
                    <a:pt x="6473631" y="17254"/>
                  </a:lnTo>
                  <a:lnTo>
                    <a:pt x="6518616" y="30267"/>
                  </a:lnTo>
                  <a:lnTo>
                    <a:pt x="6562058" y="46656"/>
                  </a:lnTo>
                  <a:lnTo>
                    <a:pt x="6603804" y="66268"/>
                  </a:lnTo>
                  <a:lnTo>
                    <a:pt x="6643702" y="88951"/>
                  </a:lnTo>
                  <a:lnTo>
                    <a:pt x="6681600" y="114551"/>
                  </a:lnTo>
                  <a:lnTo>
                    <a:pt x="6717343" y="142917"/>
                  </a:lnTo>
                  <a:lnTo>
                    <a:pt x="6750780" y="173894"/>
                  </a:lnTo>
                  <a:lnTo>
                    <a:pt x="6781757" y="207331"/>
                  </a:lnTo>
                  <a:lnTo>
                    <a:pt x="6810123" y="243074"/>
                  </a:lnTo>
                  <a:lnTo>
                    <a:pt x="6835723" y="280972"/>
                  </a:lnTo>
                  <a:lnTo>
                    <a:pt x="6858406" y="320870"/>
                  </a:lnTo>
                  <a:lnTo>
                    <a:pt x="6878018" y="362616"/>
                  </a:lnTo>
                  <a:lnTo>
                    <a:pt x="6894407" y="406058"/>
                  </a:lnTo>
                  <a:lnTo>
                    <a:pt x="6907420" y="451043"/>
                  </a:lnTo>
                  <a:lnTo>
                    <a:pt x="6916904" y="497417"/>
                  </a:lnTo>
                  <a:lnTo>
                    <a:pt x="6922706" y="545029"/>
                  </a:lnTo>
                  <a:lnTo>
                    <a:pt x="6924675" y="593725"/>
                  </a:lnTo>
                  <a:lnTo>
                    <a:pt x="6924675" y="2968625"/>
                  </a:lnTo>
                  <a:lnTo>
                    <a:pt x="6922706" y="3017320"/>
                  </a:lnTo>
                  <a:lnTo>
                    <a:pt x="6916904" y="3064932"/>
                  </a:lnTo>
                  <a:lnTo>
                    <a:pt x="6907420" y="3111306"/>
                  </a:lnTo>
                  <a:lnTo>
                    <a:pt x="6894407" y="3156291"/>
                  </a:lnTo>
                  <a:lnTo>
                    <a:pt x="6878018" y="3199733"/>
                  </a:lnTo>
                  <a:lnTo>
                    <a:pt x="6858406" y="3241479"/>
                  </a:lnTo>
                  <a:lnTo>
                    <a:pt x="6835723" y="3281377"/>
                  </a:lnTo>
                  <a:lnTo>
                    <a:pt x="6810123" y="3319275"/>
                  </a:lnTo>
                  <a:lnTo>
                    <a:pt x="6781757" y="3355018"/>
                  </a:lnTo>
                  <a:lnTo>
                    <a:pt x="6750780" y="3388455"/>
                  </a:lnTo>
                  <a:lnTo>
                    <a:pt x="6717343" y="3419432"/>
                  </a:lnTo>
                  <a:lnTo>
                    <a:pt x="6681600" y="3447798"/>
                  </a:lnTo>
                  <a:lnTo>
                    <a:pt x="6643702" y="3473398"/>
                  </a:lnTo>
                  <a:lnTo>
                    <a:pt x="6603804" y="3496081"/>
                  </a:lnTo>
                  <a:lnTo>
                    <a:pt x="6562058" y="3515693"/>
                  </a:lnTo>
                  <a:lnTo>
                    <a:pt x="6518616" y="3532082"/>
                  </a:lnTo>
                  <a:lnTo>
                    <a:pt x="6473631" y="3545095"/>
                  </a:lnTo>
                  <a:lnTo>
                    <a:pt x="6427257" y="3554579"/>
                  </a:lnTo>
                  <a:lnTo>
                    <a:pt x="6379645" y="3560381"/>
                  </a:lnTo>
                  <a:lnTo>
                    <a:pt x="6330950" y="3562350"/>
                  </a:lnTo>
                  <a:lnTo>
                    <a:pt x="593851" y="3562350"/>
                  </a:lnTo>
                  <a:lnTo>
                    <a:pt x="545155" y="3560381"/>
                  </a:lnTo>
                  <a:lnTo>
                    <a:pt x="497541" y="3554579"/>
                  </a:lnTo>
                  <a:lnTo>
                    <a:pt x="451162" y="3545095"/>
                  </a:lnTo>
                  <a:lnTo>
                    <a:pt x="406172" y="3532082"/>
                  </a:lnTo>
                  <a:lnTo>
                    <a:pt x="362723" y="3515693"/>
                  </a:lnTo>
                  <a:lnTo>
                    <a:pt x="320969" y="3496081"/>
                  </a:lnTo>
                  <a:lnTo>
                    <a:pt x="281063" y="3473398"/>
                  </a:lnTo>
                  <a:lnTo>
                    <a:pt x="243157" y="3447798"/>
                  </a:lnTo>
                  <a:lnTo>
                    <a:pt x="207404" y="3419432"/>
                  </a:lnTo>
                  <a:lnTo>
                    <a:pt x="173958" y="3388455"/>
                  </a:lnTo>
                  <a:lnTo>
                    <a:pt x="142971" y="3355018"/>
                  </a:lnTo>
                  <a:lnTo>
                    <a:pt x="114596" y="3319275"/>
                  </a:lnTo>
                  <a:lnTo>
                    <a:pt x="88987" y="3281377"/>
                  </a:lnTo>
                  <a:lnTo>
                    <a:pt x="66296" y="3241479"/>
                  </a:lnTo>
                  <a:lnTo>
                    <a:pt x="46676" y="3199733"/>
                  </a:lnTo>
                  <a:lnTo>
                    <a:pt x="30280" y="3156291"/>
                  </a:lnTo>
                  <a:lnTo>
                    <a:pt x="17262" y="3111306"/>
                  </a:lnTo>
                  <a:lnTo>
                    <a:pt x="7774" y="3064932"/>
                  </a:lnTo>
                  <a:lnTo>
                    <a:pt x="1969" y="3017320"/>
                  </a:lnTo>
                  <a:lnTo>
                    <a:pt x="0" y="2968625"/>
                  </a:lnTo>
                  <a:lnTo>
                    <a:pt x="0" y="593725"/>
                  </a:lnTo>
                  <a:close/>
                </a:path>
              </a:pathLst>
            </a:custGeom>
            <a:ln w="38100">
              <a:solidFill>
                <a:srgbClr val="042333"/>
              </a:solidFill>
              <a:prstDash val="lgDashDot"/>
            </a:ln>
          </p:spPr>
          <p:txBody>
            <a:bodyPr wrap="square" lIns="0" tIns="0" rIns="0" bIns="0" rtlCol="0"/>
            <a:lstStyle/>
            <a:p>
              <a:endParaRPr/>
            </a:p>
          </p:txBody>
        </p:sp>
      </p:grpSp>
      <p:sp>
        <p:nvSpPr>
          <p:cNvPr id="5" name="TextBox 4">
            <a:extLst>
              <a:ext uri="{FF2B5EF4-FFF2-40B4-BE49-F238E27FC236}">
                <a16:creationId xmlns:a16="http://schemas.microsoft.com/office/drawing/2014/main" id="{4D3CD714-B946-6A4F-3800-3E2AD43D892D}"/>
              </a:ext>
            </a:extLst>
          </p:cNvPr>
          <p:cNvSpPr txBox="1"/>
          <p:nvPr/>
        </p:nvSpPr>
        <p:spPr>
          <a:xfrm>
            <a:off x="4075693" y="3231644"/>
            <a:ext cx="6478859" cy="1446550"/>
          </a:xfrm>
          <a:prstGeom prst="rect">
            <a:avLst/>
          </a:prstGeom>
          <a:noFill/>
        </p:spPr>
        <p:txBody>
          <a:bodyPr wrap="square" rtlCol="0">
            <a:spAutoFit/>
          </a:bodyPr>
          <a:lstStyle/>
          <a:p>
            <a:r>
              <a:rPr lang="en-IN" sz="8800" dirty="0"/>
              <a:t>THANK YOU!</a:t>
            </a:r>
          </a:p>
        </p:txBody>
      </p:sp>
    </p:spTree>
    <p:extLst>
      <p:ext uri="{BB962C8B-B14F-4D97-AF65-F5344CB8AC3E}">
        <p14:creationId xmlns:p14="http://schemas.microsoft.com/office/powerpoint/2010/main" val="2075446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B37DD7-1736-1857-871D-71C207B41DBB}"/>
              </a:ext>
            </a:extLst>
          </p:cNvPr>
          <p:cNvPicPr>
            <a:picLocks noChangeAspect="1"/>
          </p:cNvPicPr>
          <p:nvPr/>
        </p:nvPicPr>
        <p:blipFill>
          <a:blip r:embed="rId2"/>
          <a:stretch>
            <a:fillRect/>
          </a:stretch>
        </p:blipFill>
        <p:spPr>
          <a:xfrm>
            <a:off x="127584" y="761532"/>
            <a:ext cx="14375231" cy="6706536"/>
          </a:xfrm>
          <a:prstGeom prst="rect">
            <a:avLst/>
          </a:prstGeom>
        </p:spPr>
      </p:pic>
      <p:pic>
        <p:nvPicPr>
          <p:cNvPr id="8" name="Picture 7">
            <a:extLst>
              <a:ext uri="{FF2B5EF4-FFF2-40B4-BE49-F238E27FC236}">
                <a16:creationId xmlns:a16="http://schemas.microsoft.com/office/drawing/2014/main" id="{B3C73865-E47D-F363-EED4-56E36891C6AD}"/>
              </a:ext>
            </a:extLst>
          </p:cNvPr>
          <p:cNvPicPr>
            <a:picLocks noChangeAspect="1"/>
          </p:cNvPicPr>
          <p:nvPr/>
        </p:nvPicPr>
        <p:blipFill>
          <a:blip r:embed="rId3"/>
          <a:stretch>
            <a:fillRect/>
          </a:stretch>
        </p:blipFill>
        <p:spPr>
          <a:xfrm>
            <a:off x="11696291" y="7468068"/>
            <a:ext cx="2934109" cy="695422"/>
          </a:xfrm>
          <a:prstGeom prst="rect">
            <a:avLst/>
          </a:prstGeom>
        </p:spPr>
      </p:pic>
    </p:spTree>
    <p:extLst>
      <p:ext uri="{BB962C8B-B14F-4D97-AF65-F5344CB8AC3E}">
        <p14:creationId xmlns:p14="http://schemas.microsoft.com/office/powerpoint/2010/main" val="4018559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F155E6-BE78-72A4-9C10-2BC4EB0827DE}"/>
              </a:ext>
            </a:extLst>
          </p:cNvPr>
          <p:cNvSpPr txBox="1"/>
          <p:nvPr/>
        </p:nvSpPr>
        <p:spPr>
          <a:xfrm>
            <a:off x="501805" y="1193178"/>
            <a:ext cx="13236497" cy="2554545"/>
          </a:xfrm>
          <a:prstGeom prst="rect">
            <a:avLst/>
          </a:prstGeom>
          <a:noFill/>
        </p:spPr>
        <p:txBody>
          <a:bodyPr wrap="square" rtlCol="0">
            <a:spAutoFit/>
          </a:bodyPr>
          <a:lstStyle/>
          <a:p>
            <a:r>
              <a:rPr lang="en-IN" sz="8000" spc="140" dirty="0">
                <a:solidFill>
                  <a:srgbClr val="0D0D0D"/>
                </a:solidFill>
                <a:latin typeface="Arial Black" panose="020B0A04020102020204" pitchFamily="34" charset="0"/>
              </a:rPr>
              <a:t>           S</a:t>
            </a:r>
            <a:r>
              <a:rPr lang="en-IN" sz="8000" spc="-380" dirty="0">
                <a:solidFill>
                  <a:srgbClr val="0D0D0D"/>
                </a:solidFill>
                <a:latin typeface="Arial Black" panose="020B0A04020102020204" pitchFamily="34" charset="0"/>
              </a:rPr>
              <a:t>T</a:t>
            </a:r>
            <a:r>
              <a:rPr lang="en-IN" sz="8000" spc="-60" dirty="0">
                <a:solidFill>
                  <a:srgbClr val="0D0D0D"/>
                </a:solidFill>
                <a:latin typeface="Arial Black" panose="020B0A04020102020204" pitchFamily="34" charset="0"/>
              </a:rPr>
              <a:t>A</a:t>
            </a:r>
            <a:r>
              <a:rPr lang="en-IN" sz="8000" spc="140" dirty="0">
                <a:solidFill>
                  <a:srgbClr val="0D0D0D"/>
                </a:solidFill>
                <a:latin typeface="Arial Black" panose="020B0A04020102020204" pitchFamily="34" charset="0"/>
              </a:rPr>
              <a:t>GE</a:t>
            </a:r>
            <a:r>
              <a:rPr lang="en-IN" sz="8000" spc="-395" dirty="0">
                <a:solidFill>
                  <a:srgbClr val="0D0D0D"/>
                </a:solidFill>
                <a:latin typeface="Arial Black" panose="020B0A04020102020204" pitchFamily="34" charset="0"/>
              </a:rPr>
              <a:t> </a:t>
            </a:r>
            <a:r>
              <a:rPr lang="en-IN" sz="8000" spc="-515" dirty="0">
                <a:solidFill>
                  <a:srgbClr val="0D0D0D"/>
                </a:solidFill>
                <a:latin typeface="Arial Black" panose="020B0A04020102020204" pitchFamily="34" charset="0"/>
              </a:rPr>
              <a:t>2 :</a:t>
            </a:r>
          </a:p>
          <a:p>
            <a:r>
              <a:rPr lang="en-IN" sz="8000" spc="35" dirty="0">
                <a:solidFill>
                  <a:srgbClr val="0D0D0D"/>
                </a:solidFill>
                <a:latin typeface="Arial Black" panose="020B0A04020102020204" pitchFamily="34" charset="0"/>
              </a:rPr>
              <a:t>PROBLEM </a:t>
            </a:r>
            <a:r>
              <a:rPr lang="en-IN" sz="8000" spc="100" dirty="0">
                <a:solidFill>
                  <a:srgbClr val="0D0D0D"/>
                </a:solidFill>
                <a:latin typeface="Arial Black" panose="020B0A04020102020204" pitchFamily="34" charset="0"/>
              </a:rPr>
              <a:t>S</a:t>
            </a:r>
            <a:r>
              <a:rPr lang="en-IN" sz="8000" spc="-425" dirty="0">
                <a:solidFill>
                  <a:srgbClr val="0D0D0D"/>
                </a:solidFill>
                <a:latin typeface="Arial Black" panose="020B0A04020102020204" pitchFamily="34" charset="0"/>
              </a:rPr>
              <a:t>T</a:t>
            </a:r>
            <a:r>
              <a:rPr lang="en-IN" sz="8000" spc="-385" dirty="0">
                <a:solidFill>
                  <a:srgbClr val="0D0D0D"/>
                </a:solidFill>
                <a:latin typeface="Arial Black" panose="020B0A04020102020204" pitchFamily="34" charset="0"/>
              </a:rPr>
              <a:t>A</a:t>
            </a:r>
            <a:r>
              <a:rPr lang="en-IN" sz="8000" spc="100" dirty="0">
                <a:solidFill>
                  <a:srgbClr val="0D0D0D"/>
                </a:solidFill>
                <a:latin typeface="Arial Black" panose="020B0A04020102020204" pitchFamily="34" charset="0"/>
              </a:rPr>
              <a:t>TEMENT</a:t>
            </a:r>
            <a:endParaRPr lang="en-IN" sz="8000" dirty="0">
              <a:latin typeface="Arial Black" panose="020B0A04020102020204" pitchFamily="34" charset="0"/>
            </a:endParaRPr>
          </a:p>
        </p:txBody>
      </p:sp>
    </p:spTree>
    <p:extLst>
      <p:ext uri="{BB962C8B-B14F-4D97-AF65-F5344CB8AC3E}">
        <p14:creationId xmlns:p14="http://schemas.microsoft.com/office/powerpoint/2010/main" val="4235032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11">
            <a:extLst>
              <a:ext uri="{FF2B5EF4-FFF2-40B4-BE49-F238E27FC236}">
                <a16:creationId xmlns:a16="http://schemas.microsoft.com/office/drawing/2014/main" id="{28B987AE-905C-83E3-E6CA-1D09313AF46C}"/>
              </a:ext>
            </a:extLst>
          </p:cNvPr>
          <p:cNvPicPr/>
          <p:nvPr/>
        </p:nvPicPr>
        <p:blipFill>
          <a:blip r:embed="rId2" cstate="print"/>
          <a:stretch>
            <a:fillRect/>
          </a:stretch>
        </p:blipFill>
        <p:spPr>
          <a:xfrm>
            <a:off x="650240" y="858644"/>
            <a:ext cx="6542298" cy="7292896"/>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B14BEA68-E52F-44FE-CE50-2DEFBCD36006}"/>
              </a:ext>
            </a:extLst>
          </p:cNvPr>
          <p:cNvSpPr txBox="1"/>
          <p:nvPr/>
        </p:nvSpPr>
        <p:spPr>
          <a:xfrm>
            <a:off x="479502" y="195806"/>
            <a:ext cx="7315200" cy="659155"/>
          </a:xfrm>
          <a:prstGeom prst="rect">
            <a:avLst/>
          </a:prstGeom>
          <a:noFill/>
        </p:spPr>
        <p:txBody>
          <a:bodyPr wrap="square">
            <a:spAutoFit/>
          </a:bodyPr>
          <a:lstStyle/>
          <a:p>
            <a:pPr marL="1399540" marR="5080" indent="-1387475">
              <a:lnSpc>
                <a:spcPct val="100000"/>
              </a:lnSpc>
              <a:spcBef>
                <a:spcPts val="100"/>
              </a:spcBef>
            </a:pPr>
            <a:r>
              <a:rPr lang="en-US" sz="1800" b="1" spc="-10" dirty="0">
                <a:latin typeface="Trebuchet MS"/>
                <a:cs typeface="Trebuchet MS"/>
              </a:rPr>
              <a:t>Personal</a:t>
            </a:r>
            <a:r>
              <a:rPr lang="en-US" sz="1800" b="1" spc="-180" dirty="0">
                <a:latin typeface="Trebuchet MS"/>
                <a:cs typeface="Trebuchet MS"/>
              </a:rPr>
              <a:t> </a:t>
            </a:r>
            <a:r>
              <a:rPr lang="en-US" sz="1800" b="1" spc="-10" dirty="0">
                <a:latin typeface="Trebuchet MS"/>
                <a:cs typeface="Trebuchet MS"/>
              </a:rPr>
              <a:t>thoughts</a:t>
            </a:r>
            <a:r>
              <a:rPr lang="en-US" sz="1800" b="1" spc="-160" dirty="0">
                <a:latin typeface="Trebuchet MS"/>
                <a:cs typeface="Trebuchet MS"/>
              </a:rPr>
              <a:t> </a:t>
            </a:r>
            <a:r>
              <a:rPr lang="en-US" sz="1800" b="1" spc="-20" dirty="0">
                <a:latin typeface="Trebuchet MS"/>
                <a:cs typeface="Trebuchet MS"/>
              </a:rPr>
              <a:t>on</a:t>
            </a:r>
            <a:r>
              <a:rPr lang="en-US" sz="1800" b="1" spc="-150" dirty="0">
                <a:latin typeface="Trebuchet MS"/>
                <a:cs typeface="Trebuchet MS"/>
              </a:rPr>
              <a:t> </a:t>
            </a:r>
            <a:r>
              <a:rPr lang="en-US" sz="1800" b="1" spc="-25" dirty="0">
                <a:latin typeface="Trebuchet MS"/>
                <a:cs typeface="Trebuchet MS"/>
              </a:rPr>
              <a:t>various</a:t>
            </a:r>
            <a:r>
              <a:rPr lang="en-US" sz="1800" b="1" spc="-155" dirty="0">
                <a:latin typeface="Trebuchet MS"/>
                <a:cs typeface="Trebuchet MS"/>
              </a:rPr>
              <a:t> </a:t>
            </a:r>
            <a:r>
              <a:rPr lang="en-US" sz="1800" b="1" spc="-20" dirty="0">
                <a:latin typeface="Trebuchet MS"/>
                <a:cs typeface="Trebuchet MS"/>
              </a:rPr>
              <a:t>factors</a:t>
            </a:r>
            <a:r>
              <a:rPr lang="en-US" sz="1800" b="1" spc="-165" dirty="0">
                <a:latin typeface="Trebuchet MS"/>
                <a:cs typeface="Trebuchet MS"/>
              </a:rPr>
              <a:t> </a:t>
            </a:r>
            <a:r>
              <a:rPr lang="en-US" sz="1800" b="1" spc="-10" dirty="0">
                <a:latin typeface="Trebuchet MS"/>
                <a:cs typeface="Trebuchet MS"/>
              </a:rPr>
              <a:t>contributing </a:t>
            </a:r>
            <a:r>
              <a:rPr lang="en-US" sz="1800" b="1" spc="-50" dirty="0">
                <a:latin typeface="Trebuchet MS"/>
                <a:cs typeface="Trebuchet MS"/>
              </a:rPr>
              <a:t>to</a:t>
            </a:r>
            <a:r>
              <a:rPr lang="en-US" sz="1800" b="1" spc="-160" dirty="0">
                <a:latin typeface="Trebuchet MS"/>
                <a:cs typeface="Trebuchet MS"/>
              </a:rPr>
              <a:t> </a:t>
            </a:r>
            <a:r>
              <a:rPr lang="en-US" sz="1800" b="1" dirty="0">
                <a:latin typeface="Trebuchet MS"/>
                <a:cs typeface="Trebuchet MS"/>
              </a:rPr>
              <a:t>this</a:t>
            </a:r>
            <a:r>
              <a:rPr lang="en-US" sz="1800" b="1" spc="-165" dirty="0">
                <a:latin typeface="Trebuchet MS"/>
                <a:cs typeface="Trebuchet MS"/>
              </a:rPr>
              <a:t> </a:t>
            </a:r>
            <a:r>
              <a:rPr lang="en-US" sz="1800" b="1" spc="-10" dirty="0">
                <a:latin typeface="Trebuchet MS"/>
                <a:cs typeface="Trebuchet MS"/>
              </a:rPr>
              <a:t>change</a:t>
            </a:r>
            <a:r>
              <a:rPr lang="en-US" sz="1800" b="1" spc="-190" dirty="0">
                <a:latin typeface="Trebuchet MS"/>
                <a:cs typeface="Trebuchet MS"/>
              </a:rPr>
              <a:t> </a:t>
            </a:r>
            <a:r>
              <a:rPr lang="en-US" sz="1800" b="1" spc="-50" dirty="0">
                <a:latin typeface="Trebuchet MS"/>
                <a:cs typeface="Trebuchet MS"/>
              </a:rPr>
              <a:t>in</a:t>
            </a:r>
            <a:r>
              <a:rPr lang="en-US" sz="1800" b="1" spc="-170" dirty="0">
                <a:latin typeface="Trebuchet MS"/>
                <a:cs typeface="Trebuchet MS"/>
              </a:rPr>
              <a:t>                               </a:t>
            </a:r>
            <a:endParaRPr lang="en-US" b="1" spc="-10" dirty="0">
              <a:latin typeface="Trebuchet MS"/>
              <a:cs typeface="Trebuchet MS"/>
            </a:endParaRPr>
          </a:p>
          <a:p>
            <a:pPr marL="1399540" marR="5080" indent="-1387475">
              <a:lnSpc>
                <a:spcPct val="100000"/>
              </a:lnSpc>
              <a:spcBef>
                <a:spcPts val="100"/>
              </a:spcBef>
            </a:pPr>
            <a:r>
              <a:rPr lang="en-US" sz="1800" b="1" spc="-10" dirty="0">
                <a:latin typeface="Trebuchet MS"/>
                <a:cs typeface="Trebuchet MS"/>
              </a:rPr>
              <a:t>                                       Gen Z</a:t>
            </a:r>
            <a:endParaRPr lang="en-US" sz="1800" dirty="0">
              <a:latin typeface="Trebuchet MS"/>
              <a:cs typeface="Trebuchet MS"/>
            </a:endParaRPr>
          </a:p>
        </p:txBody>
      </p:sp>
      <p:pic>
        <p:nvPicPr>
          <p:cNvPr id="77" name="object 11">
            <a:extLst>
              <a:ext uri="{FF2B5EF4-FFF2-40B4-BE49-F238E27FC236}">
                <a16:creationId xmlns:a16="http://schemas.microsoft.com/office/drawing/2014/main" id="{309CD7F1-7DF5-69B4-7120-9F4AE634B99B}"/>
              </a:ext>
            </a:extLst>
          </p:cNvPr>
          <p:cNvPicPr/>
          <p:nvPr/>
        </p:nvPicPr>
        <p:blipFill>
          <a:blip r:embed="rId3" cstate="print"/>
          <a:stretch>
            <a:fillRect/>
          </a:stretch>
        </p:blipFill>
        <p:spPr>
          <a:xfrm>
            <a:off x="8014656" y="858644"/>
            <a:ext cx="6225451" cy="29773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8" name="object 12">
            <a:extLst>
              <a:ext uri="{FF2B5EF4-FFF2-40B4-BE49-F238E27FC236}">
                <a16:creationId xmlns:a16="http://schemas.microsoft.com/office/drawing/2014/main" id="{3BDCB584-7332-6EDC-1492-D12BA94F0612}"/>
              </a:ext>
            </a:extLst>
          </p:cNvPr>
          <p:cNvPicPr/>
          <p:nvPr/>
        </p:nvPicPr>
        <p:blipFill>
          <a:blip r:embed="rId4" cstate="print"/>
          <a:stretch>
            <a:fillRect/>
          </a:stretch>
        </p:blipFill>
        <p:spPr>
          <a:xfrm>
            <a:off x="8014656" y="4861933"/>
            <a:ext cx="6359266" cy="310236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0" name="TextBox 79">
            <a:extLst>
              <a:ext uri="{FF2B5EF4-FFF2-40B4-BE49-F238E27FC236}">
                <a16:creationId xmlns:a16="http://schemas.microsoft.com/office/drawing/2014/main" id="{70A2A645-6ADE-C67D-58E4-48BE66E8D600}"/>
              </a:ext>
            </a:extLst>
          </p:cNvPr>
          <p:cNvSpPr txBox="1"/>
          <p:nvPr/>
        </p:nvSpPr>
        <p:spPr>
          <a:xfrm>
            <a:off x="9768468" y="265303"/>
            <a:ext cx="7315200" cy="369332"/>
          </a:xfrm>
          <a:prstGeom prst="rect">
            <a:avLst/>
          </a:prstGeom>
          <a:noFill/>
        </p:spPr>
        <p:txBody>
          <a:bodyPr wrap="square">
            <a:spAutoFit/>
          </a:bodyPr>
          <a:lstStyle/>
          <a:p>
            <a:pPr marL="12700">
              <a:lnSpc>
                <a:spcPct val="100000"/>
              </a:lnSpc>
              <a:spcBef>
                <a:spcPts val="105"/>
              </a:spcBef>
            </a:pPr>
            <a:r>
              <a:rPr lang="en-IN" sz="1800" b="1" dirty="0">
                <a:latin typeface="Trebuchet MS"/>
                <a:cs typeface="Trebuchet MS"/>
              </a:rPr>
              <a:t>What</a:t>
            </a:r>
            <a:r>
              <a:rPr lang="en-IN" sz="1800" b="1" spc="-200" dirty="0">
                <a:latin typeface="Trebuchet MS"/>
                <a:cs typeface="Trebuchet MS"/>
              </a:rPr>
              <a:t> </a:t>
            </a:r>
            <a:r>
              <a:rPr lang="en-IN" sz="1800" b="1" spc="50" dirty="0">
                <a:latin typeface="Trebuchet MS"/>
                <a:cs typeface="Trebuchet MS"/>
              </a:rPr>
              <a:t>is</a:t>
            </a:r>
            <a:r>
              <a:rPr lang="en-IN" sz="1800" b="1" spc="-170" dirty="0">
                <a:latin typeface="Trebuchet MS"/>
                <a:cs typeface="Trebuchet MS"/>
              </a:rPr>
              <a:t> </a:t>
            </a:r>
            <a:r>
              <a:rPr lang="en-IN" sz="1800" b="1" spc="-10" dirty="0">
                <a:latin typeface="Trebuchet MS"/>
                <a:cs typeface="Trebuchet MS"/>
              </a:rPr>
              <a:t>happening?</a:t>
            </a:r>
            <a:endParaRPr lang="en-IN" sz="1800" dirty="0">
              <a:latin typeface="Trebuchet MS"/>
              <a:cs typeface="Trebuchet MS"/>
            </a:endParaRPr>
          </a:p>
        </p:txBody>
      </p:sp>
    </p:spTree>
    <p:extLst>
      <p:ext uri="{BB962C8B-B14F-4D97-AF65-F5344CB8AC3E}">
        <p14:creationId xmlns:p14="http://schemas.microsoft.com/office/powerpoint/2010/main" val="3377502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081207"/>
            <a:ext cx="7302103" cy="708779"/>
          </a:xfrm>
          <a:prstGeom prst="rect">
            <a:avLst/>
          </a:prstGeom>
          <a:noFill/>
          <a:ln/>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Data Collection and Cleaning</a:t>
            </a:r>
            <a:endParaRPr lang="en-US" sz="4450" dirty="0"/>
          </a:p>
        </p:txBody>
      </p:sp>
      <p:sp>
        <p:nvSpPr>
          <p:cNvPr id="4" name="Shape 1"/>
          <p:cNvSpPr/>
          <p:nvPr/>
        </p:nvSpPr>
        <p:spPr>
          <a:xfrm>
            <a:off x="6280190" y="2130147"/>
            <a:ext cx="7893010" cy="2849285"/>
          </a:xfrm>
          <a:prstGeom prst="roundRect">
            <a:avLst>
              <a:gd name="adj" fmla="val 1420"/>
            </a:avLst>
          </a:prstGeom>
          <a:solidFill>
            <a:srgbClr val="F0EDE6"/>
          </a:solidFill>
          <a:ln/>
        </p:spPr>
      </p:sp>
      <p:sp>
        <p:nvSpPr>
          <p:cNvPr id="5" name="Text 2"/>
          <p:cNvSpPr/>
          <p:nvPr/>
        </p:nvSpPr>
        <p:spPr>
          <a:xfrm>
            <a:off x="6507004" y="2356961"/>
            <a:ext cx="2962989" cy="354330"/>
          </a:xfrm>
          <a:prstGeom prst="rect">
            <a:avLst/>
          </a:prstGeom>
          <a:noFill/>
          <a:ln/>
        </p:spPr>
        <p:txBody>
          <a:bodyPr wrap="none" lIns="0" tIns="0" rIns="0" bIns="0" rtlCol="0" anchor="t"/>
          <a:lstStyle/>
          <a:p>
            <a:pPr marL="0" indent="0">
              <a:lnSpc>
                <a:spcPts val="2750"/>
              </a:lnSpc>
              <a:buNone/>
            </a:pPr>
            <a:r>
              <a:rPr lang="en-US" sz="2200" dirty="0">
                <a:solidFill>
                  <a:srgbClr val="2C2821"/>
                </a:solidFill>
                <a:latin typeface="Alice" pitchFamily="34" charset="0"/>
                <a:ea typeface="Alice" pitchFamily="34" charset="-122"/>
                <a:cs typeface="Alice" pitchFamily="34" charset="-120"/>
              </a:rPr>
              <a:t>Stage 3: Data Collection</a:t>
            </a:r>
            <a:endParaRPr lang="en-US" sz="2200" dirty="0"/>
          </a:p>
        </p:txBody>
      </p:sp>
      <p:sp>
        <p:nvSpPr>
          <p:cNvPr id="6" name="Text 3"/>
          <p:cNvSpPr/>
          <p:nvPr/>
        </p:nvSpPr>
        <p:spPr>
          <a:xfrm>
            <a:off x="6507004" y="2847380"/>
            <a:ext cx="7102793" cy="1451610"/>
          </a:xfrm>
          <a:prstGeom prst="rect">
            <a:avLst/>
          </a:prstGeom>
          <a:noFill/>
          <a:ln/>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Collecting relevant data is critical. This can be done through surveys, interviews, focus groups, and social media analysis. We need to gather information about Gen Z's career goals, desired work environments, and priorities.</a:t>
            </a:r>
            <a:endParaRPr lang="en-US" sz="1750" dirty="0"/>
          </a:p>
        </p:txBody>
      </p:sp>
      <p:sp>
        <p:nvSpPr>
          <p:cNvPr id="8" name="Text 5"/>
          <p:cNvSpPr/>
          <p:nvPr/>
        </p:nvSpPr>
        <p:spPr>
          <a:xfrm>
            <a:off x="6507004" y="4979432"/>
            <a:ext cx="5422583" cy="354330"/>
          </a:xfrm>
          <a:prstGeom prst="rect">
            <a:avLst/>
          </a:prstGeom>
          <a:noFill/>
          <a:ln/>
        </p:spPr>
        <p:txBody>
          <a:bodyPr wrap="none" lIns="0" tIns="0" rIns="0" bIns="0" rtlCol="0" anchor="t"/>
          <a:lstStyle/>
          <a:p>
            <a:pPr marL="0" indent="0">
              <a:lnSpc>
                <a:spcPts val="2750"/>
              </a:lnSpc>
              <a:buNone/>
            </a:pPr>
            <a:endParaRPr lang="en-US" sz="2200" dirty="0"/>
          </a:p>
        </p:txBody>
      </p:sp>
      <p:sp>
        <p:nvSpPr>
          <p:cNvPr id="9" name="Text 6"/>
          <p:cNvSpPr/>
          <p:nvPr/>
        </p:nvSpPr>
        <p:spPr>
          <a:xfrm>
            <a:off x="6507004" y="5469850"/>
            <a:ext cx="7102793" cy="1451610"/>
          </a:xfrm>
          <a:prstGeom prst="rect">
            <a:avLst/>
          </a:prstGeom>
          <a:noFill/>
          <a:ln/>
        </p:spPr>
        <p:txBody>
          <a:bodyPr wrap="square" lIns="0" tIns="0" rIns="0" bIns="0" rtlCol="0" anchor="t"/>
          <a:lstStyle/>
          <a:p>
            <a:pPr marL="0" indent="0">
              <a:lnSpc>
                <a:spcPts val="2850"/>
              </a:lnSpc>
              <a:buNone/>
            </a:pP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54D133-CC02-396E-F7AA-13C5232EA01D}"/>
              </a:ext>
            </a:extLst>
          </p:cNvPr>
          <p:cNvPicPr>
            <a:picLocks noChangeAspect="1"/>
          </p:cNvPicPr>
          <p:nvPr/>
        </p:nvPicPr>
        <p:blipFill>
          <a:blip r:embed="rId2"/>
          <a:stretch>
            <a:fillRect/>
          </a:stretch>
        </p:blipFill>
        <p:spPr>
          <a:xfrm>
            <a:off x="234176" y="79300"/>
            <a:ext cx="8716416" cy="641070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5" name="Picture 4">
            <a:extLst>
              <a:ext uri="{FF2B5EF4-FFF2-40B4-BE49-F238E27FC236}">
                <a16:creationId xmlns:a16="http://schemas.microsoft.com/office/drawing/2014/main" id="{7332E371-1EF3-2552-7909-D9846509FC6F}"/>
              </a:ext>
            </a:extLst>
          </p:cNvPr>
          <p:cNvPicPr>
            <a:picLocks noChangeAspect="1"/>
          </p:cNvPicPr>
          <p:nvPr/>
        </p:nvPicPr>
        <p:blipFill>
          <a:blip r:embed="rId3"/>
          <a:stretch>
            <a:fillRect/>
          </a:stretch>
        </p:blipFill>
        <p:spPr>
          <a:xfrm>
            <a:off x="9322420" y="205038"/>
            <a:ext cx="5073804" cy="363905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CD573778-E0F0-BD65-CC32-2AAC1384FB11}"/>
              </a:ext>
            </a:extLst>
          </p:cNvPr>
          <p:cNvPicPr>
            <a:picLocks noChangeAspect="1"/>
          </p:cNvPicPr>
          <p:nvPr/>
        </p:nvPicPr>
        <p:blipFill>
          <a:blip r:embed="rId4"/>
          <a:stretch>
            <a:fillRect/>
          </a:stretch>
        </p:blipFill>
        <p:spPr>
          <a:xfrm>
            <a:off x="9322420" y="4207563"/>
            <a:ext cx="5073804" cy="375337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7043BC7F-8B62-F093-EA9F-4711B122E36B}"/>
              </a:ext>
            </a:extLst>
          </p:cNvPr>
          <p:cNvPicPr>
            <a:picLocks noChangeAspect="1"/>
          </p:cNvPicPr>
          <p:nvPr/>
        </p:nvPicPr>
        <p:blipFill>
          <a:blip r:embed="rId5"/>
          <a:stretch>
            <a:fillRect/>
          </a:stretch>
        </p:blipFill>
        <p:spPr>
          <a:xfrm>
            <a:off x="234176" y="6811977"/>
            <a:ext cx="8716416" cy="12493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51462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4">
            <a:extLst>
              <a:ext uri="{FF2B5EF4-FFF2-40B4-BE49-F238E27FC236}">
                <a16:creationId xmlns:a16="http://schemas.microsoft.com/office/drawing/2014/main" id="{59165E53-9391-2794-5DB1-38028CD88DFD}"/>
              </a:ext>
            </a:extLst>
          </p:cNvPr>
          <p:cNvSpPr/>
          <p:nvPr/>
        </p:nvSpPr>
        <p:spPr>
          <a:xfrm>
            <a:off x="1635706" y="936702"/>
            <a:ext cx="10756821" cy="5982707"/>
          </a:xfrm>
          <a:prstGeom prst="roundRect">
            <a:avLst>
              <a:gd name="adj" fmla="val 1420"/>
            </a:avLst>
          </a:prstGeom>
          <a:solidFill>
            <a:srgbClr val="F0EDE6"/>
          </a:solidFill>
          <a:ln/>
        </p:spPr>
        <p:txBody>
          <a:bodyPr/>
          <a:lstStyle/>
          <a:p>
            <a:endParaRPr lang="en-IN" dirty="0"/>
          </a:p>
        </p:txBody>
      </p:sp>
      <p:sp>
        <p:nvSpPr>
          <p:cNvPr id="5" name="TextBox 4">
            <a:extLst>
              <a:ext uri="{FF2B5EF4-FFF2-40B4-BE49-F238E27FC236}">
                <a16:creationId xmlns:a16="http://schemas.microsoft.com/office/drawing/2014/main" id="{841FE836-3DFD-0493-36FD-6AD1163FCC85}"/>
              </a:ext>
            </a:extLst>
          </p:cNvPr>
          <p:cNvSpPr txBox="1"/>
          <p:nvPr/>
        </p:nvSpPr>
        <p:spPr>
          <a:xfrm>
            <a:off x="3111191" y="1617057"/>
            <a:ext cx="7694343" cy="2651495"/>
          </a:xfrm>
          <a:prstGeom prst="rect">
            <a:avLst/>
          </a:prstGeom>
          <a:noFill/>
        </p:spPr>
        <p:txBody>
          <a:bodyPr wrap="square">
            <a:spAutoFit/>
          </a:bodyPr>
          <a:lstStyle/>
          <a:p>
            <a:pPr marL="0" indent="0" algn="ctr">
              <a:lnSpc>
                <a:spcPts val="2750"/>
              </a:lnSpc>
              <a:buNone/>
            </a:pPr>
            <a:r>
              <a:rPr lang="en-US" sz="4000" dirty="0">
                <a:solidFill>
                  <a:srgbClr val="2C2821"/>
                </a:solidFill>
                <a:latin typeface="Alice" pitchFamily="34" charset="0"/>
                <a:ea typeface="Alice" pitchFamily="34" charset="-122"/>
                <a:cs typeface="Alice" pitchFamily="34" charset="-120"/>
              </a:rPr>
              <a:t>Stage 4: </a:t>
            </a:r>
          </a:p>
          <a:p>
            <a:pPr marL="0" indent="0" algn="ctr">
              <a:lnSpc>
                <a:spcPts val="2750"/>
              </a:lnSpc>
              <a:buNone/>
            </a:pPr>
            <a:endParaRPr lang="en-US" sz="4000" dirty="0">
              <a:solidFill>
                <a:srgbClr val="2C2821"/>
              </a:solidFill>
              <a:latin typeface="Alice" pitchFamily="34" charset="0"/>
              <a:ea typeface="Alice" pitchFamily="34" charset="-122"/>
              <a:cs typeface="Alice" pitchFamily="34" charset="-120"/>
            </a:endParaRPr>
          </a:p>
          <a:p>
            <a:pPr marL="0" indent="0" algn="ctr">
              <a:lnSpc>
                <a:spcPts val="2750"/>
              </a:lnSpc>
              <a:buNone/>
            </a:pPr>
            <a:r>
              <a:rPr lang="en-US" sz="4000" dirty="0">
                <a:solidFill>
                  <a:srgbClr val="2C2821"/>
                </a:solidFill>
                <a:latin typeface="Alice" pitchFamily="34" charset="0"/>
                <a:ea typeface="Alice" pitchFamily="34" charset="-122"/>
                <a:cs typeface="Alice" pitchFamily="34" charset="-120"/>
              </a:rPr>
              <a:t>Cleaning and Standardizing in</a:t>
            </a:r>
          </a:p>
          <a:p>
            <a:pPr marL="0" indent="0" algn="ctr">
              <a:lnSpc>
                <a:spcPts val="2750"/>
              </a:lnSpc>
              <a:buNone/>
            </a:pPr>
            <a:endParaRPr lang="en-US" sz="4000" dirty="0">
              <a:solidFill>
                <a:srgbClr val="2C2821"/>
              </a:solidFill>
              <a:latin typeface="Alice" pitchFamily="34" charset="0"/>
              <a:ea typeface="Alice" pitchFamily="34" charset="-122"/>
              <a:cs typeface="Alice" pitchFamily="34" charset="-120"/>
            </a:endParaRPr>
          </a:p>
          <a:p>
            <a:pPr marL="0" indent="0" algn="ctr">
              <a:lnSpc>
                <a:spcPts val="2750"/>
              </a:lnSpc>
              <a:buNone/>
            </a:pPr>
            <a:r>
              <a:rPr lang="en-US" sz="4000" dirty="0">
                <a:solidFill>
                  <a:srgbClr val="2C2821"/>
                </a:solidFill>
                <a:latin typeface="Alice" pitchFamily="34" charset="0"/>
                <a:ea typeface="Alice" pitchFamily="34" charset="-122"/>
                <a:cs typeface="Alice" pitchFamily="34" charset="-120"/>
              </a:rPr>
              <a:t> SQL</a:t>
            </a:r>
          </a:p>
          <a:p>
            <a:pPr marL="0" indent="0" algn="ctr">
              <a:lnSpc>
                <a:spcPts val="2750"/>
              </a:lnSpc>
              <a:buNone/>
            </a:pPr>
            <a:endParaRPr lang="en-US" sz="4000" dirty="0">
              <a:solidFill>
                <a:srgbClr val="2C2821"/>
              </a:solidFill>
              <a:latin typeface="Alice" pitchFamily="34" charset="0"/>
              <a:ea typeface="Alice" pitchFamily="34" charset="-122"/>
              <a:cs typeface="Alice" pitchFamily="34" charset="-120"/>
            </a:endParaRPr>
          </a:p>
          <a:p>
            <a:pPr marL="0" indent="0" algn="ctr">
              <a:lnSpc>
                <a:spcPts val="2750"/>
              </a:lnSpc>
              <a:buNone/>
            </a:pPr>
            <a:endParaRPr lang="en-US" sz="4000" dirty="0"/>
          </a:p>
        </p:txBody>
      </p:sp>
      <p:sp>
        <p:nvSpPr>
          <p:cNvPr id="7" name="TextBox 6">
            <a:extLst>
              <a:ext uri="{FF2B5EF4-FFF2-40B4-BE49-F238E27FC236}">
                <a16:creationId xmlns:a16="http://schemas.microsoft.com/office/drawing/2014/main" id="{C39CF928-518D-B933-C49E-B438638B4983}"/>
              </a:ext>
            </a:extLst>
          </p:cNvPr>
          <p:cNvSpPr txBox="1"/>
          <p:nvPr/>
        </p:nvSpPr>
        <p:spPr>
          <a:xfrm>
            <a:off x="3155796" y="3395469"/>
            <a:ext cx="7315200" cy="2696829"/>
          </a:xfrm>
          <a:prstGeom prst="rect">
            <a:avLst/>
          </a:prstGeom>
          <a:noFill/>
        </p:spPr>
        <p:txBody>
          <a:bodyPr wrap="square">
            <a:spAutoFit/>
          </a:bodyPr>
          <a:lstStyle/>
          <a:p>
            <a:pPr marL="0" indent="0" algn="ctr">
              <a:lnSpc>
                <a:spcPts val="2850"/>
              </a:lnSpc>
              <a:buNone/>
            </a:pPr>
            <a:endParaRPr lang="en-US" sz="2800" dirty="0">
              <a:solidFill>
                <a:srgbClr val="2C2821"/>
              </a:solidFill>
              <a:latin typeface="Lora" pitchFamily="34" charset="0"/>
              <a:ea typeface="Lora" pitchFamily="34" charset="-122"/>
              <a:cs typeface="Lora" pitchFamily="34" charset="-120"/>
            </a:endParaRPr>
          </a:p>
          <a:p>
            <a:pPr marL="0" indent="0" algn="ctr">
              <a:lnSpc>
                <a:spcPts val="2850"/>
              </a:lnSpc>
              <a:buNone/>
            </a:pPr>
            <a:r>
              <a:rPr lang="en-US" sz="2800" dirty="0">
                <a:solidFill>
                  <a:srgbClr val="2C2821"/>
                </a:solidFill>
                <a:latin typeface="Lora" pitchFamily="34" charset="0"/>
                <a:ea typeface="Lora" pitchFamily="34" charset="-122"/>
                <a:cs typeface="Lora" pitchFamily="34" charset="-120"/>
              </a:rPr>
              <a:t>Once data is collected, it needs to be cleaned and standardized. SQL (Structured Query Language) is a powerful tool for managing and manipulating data. It allows us to clean inconsistencies, format data, and prepare it for analysis.</a:t>
            </a:r>
            <a:endParaRPr lang="en-US" sz="2800" dirty="0"/>
          </a:p>
        </p:txBody>
      </p:sp>
    </p:spTree>
    <p:extLst>
      <p:ext uri="{BB962C8B-B14F-4D97-AF65-F5344CB8AC3E}">
        <p14:creationId xmlns:p14="http://schemas.microsoft.com/office/powerpoint/2010/main" val="232581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0250B8-6F90-72E0-6D57-096314C8141F}"/>
              </a:ext>
            </a:extLst>
          </p:cNvPr>
          <p:cNvSpPr txBox="1"/>
          <p:nvPr/>
        </p:nvSpPr>
        <p:spPr>
          <a:xfrm>
            <a:off x="780585" y="325180"/>
            <a:ext cx="9344721" cy="470000"/>
          </a:xfrm>
          <a:prstGeom prst="rect">
            <a:avLst/>
          </a:prstGeom>
          <a:noFill/>
        </p:spPr>
        <p:txBody>
          <a:bodyPr wrap="square">
            <a:spAutoFit/>
          </a:bodyPr>
          <a:lstStyle/>
          <a:p>
            <a:pPr>
              <a:lnSpc>
                <a:spcPct val="107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1. What industries are Gen-Z most interested in pursuing careers in?</a:t>
            </a:r>
          </a:p>
        </p:txBody>
      </p:sp>
      <p:sp>
        <p:nvSpPr>
          <p:cNvPr id="5" name="TextBox 4">
            <a:extLst>
              <a:ext uri="{FF2B5EF4-FFF2-40B4-BE49-F238E27FC236}">
                <a16:creationId xmlns:a16="http://schemas.microsoft.com/office/drawing/2014/main" id="{13E0EE10-F38D-7105-F445-B9D54327CCE1}"/>
              </a:ext>
            </a:extLst>
          </p:cNvPr>
          <p:cNvSpPr txBox="1"/>
          <p:nvPr/>
        </p:nvSpPr>
        <p:spPr>
          <a:xfrm>
            <a:off x="780585" y="1016555"/>
            <a:ext cx="8519531" cy="470000"/>
          </a:xfrm>
          <a:prstGeom prst="rect">
            <a:avLst/>
          </a:prstGeom>
          <a:noFill/>
        </p:spPr>
        <p:txBody>
          <a:bodyPr wrap="square">
            <a:spAutoFit/>
          </a:bodyPr>
          <a:lstStyle/>
          <a:p>
            <a:pPr>
              <a:lnSpc>
                <a:spcPct val="107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2. What are the top factors influencing Gen-Z’s career choices?</a:t>
            </a:r>
          </a:p>
        </p:txBody>
      </p:sp>
      <p:sp>
        <p:nvSpPr>
          <p:cNvPr id="7" name="TextBox 6">
            <a:extLst>
              <a:ext uri="{FF2B5EF4-FFF2-40B4-BE49-F238E27FC236}">
                <a16:creationId xmlns:a16="http://schemas.microsoft.com/office/drawing/2014/main" id="{CF27568D-48F8-DA84-67A0-08451919B4D0}"/>
              </a:ext>
            </a:extLst>
          </p:cNvPr>
          <p:cNvSpPr txBox="1"/>
          <p:nvPr/>
        </p:nvSpPr>
        <p:spPr>
          <a:xfrm>
            <a:off x="780586" y="1728812"/>
            <a:ext cx="8519530" cy="865173"/>
          </a:xfrm>
          <a:prstGeom prst="rect">
            <a:avLst/>
          </a:prstGeom>
          <a:noFill/>
        </p:spPr>
        <p:txBody>
          <a:bodyPr wrap="square">
            <a:spAutoFit/>
          </a:bodyPr>
          <a:lstStyle/>
          <a:p>
            <a:pPr>
              <a:lnSpc>
                <a:spcPct val="107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3. What is the desired work environment for Gen-Z? (e.g., remote, hybrid, in-office)</a:t>
            </a:r>
          </a:p>
        </p:txBody>
      </p:sp>
      <p:sp>
        <p:nvSpPr>
          <p:cNvPr id="9" name="TextBox 8">
            <a:extLst>
              <a:ext uri="{FF2B5EF4-FFF2-40B4-BE49-F238E27FC236}">
                <a16:creationId xmlns:a16="http://schemas.microsoft.com/office/drawing/2014/main" id="{1908EE99-44C5-9C9C-0096-E08D6590EC1E}"/>
              </a:ext>
            </a:extLst>
          </p:cNvPr>
          <p:cNvSpPr txBox="1"/>
          <p:nvPr/>
        </p:nvSpPr>
        <p:spPr>
          <a:xfrm>
            <a:off x="780586" y="2747164"/>
            <a:ext cx="7315200" cy="865173"/>
          </a:xfrm>
          <a:prstGeom prst="rect">
            <a:avLst/>
          </a:prstGeom>
          <a:noFill/>
        </p:spPr>
        <p:txBody>
          <a:bodyPr wrap="square">
            <a:spAutoFit/>
          </a:bodyPr>
          <a:lstStyle/>
          <a:p>
            <a:pPr>
              <a:lnSpc>
                <a:spcPct val="107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4. How do financial goals, such as salary and benefits, impact career aspirations among Gen-Z?</a:t>
            </a:r>
          </a:p>
        </p:txBody>
      </p:sp>
      <p:sp>
        <p:nvSpPr>
          <p:cNvPr id="11" name="TextBox 10">
            <a:extLst>
              <a:ext uri="{FF2B5EF4-FFF2-40B4-BE49-F238E27FC236}">
                <a16:creationId xmlns:a16="http://schemas.microsoft.com/office/drawing/2014/main" id="{CC8F99C8-8D23-B9DD-C418-29E81C288EC2}"/>
              </a:ext>
            </a:extLst>
          </p:cNvPr>
          <p:cNvSpPr txBox="1"/>
          <p:nvPr/>
        </p:nvSpPr>
        <p:spPr>
          <a:xfrm>
            <a:off x="780585" y="3765516"/>
            <a:ext cx="7315200" cy="865173"/>
          </a:xfrm>
          <a:prstGeom prst="rect">
            <a:avLst/>
          </a:prstGeom>
          <a:noFill/>
        </p:spPr>
        <p:txBody>
          <a:bodyPr wrap="square">
            <a:spAutoFit/>
          </a:bodyPr>
          <a:lstStyle/>
          <a:p>
            <a:pPr>
              <a:lnSpc>
                <a:spcPct val="107000"/>
              </a:lnSpc>
              <a:spcAft>
                <a:spcPts val="800"/>
              </a:spcAft>
            </a:pP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5. What role do personal values and social impact play in career choices for Gen-Z?</a:t>
            </a:r>
          </a:p>
        </p:txBody>
      </p:sp>
      <p:pic>
        <p:nvPicPr>
          <p:cNvPr id="13" name="Graphic 12" descr="Books with solid fill">
            <a:extLst>
              <a:ext uri="{FF2B5EF4-FFF2-40B4-BE49-F238E27FC236}">
                <a16:creationId xmlns:a16="http://schemas.microsoft.com/office/drawing/2014/main" id="{7EA5956B-C008-26F0-AB96-2FF2FA3890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25305" y="572154"/>
            <a:ext cx="1628079" cy="1628079"/>
          </a:xfrm>
          <a:prstGeom prst="rect">
            <a:avLst/>
          </a:prstGeom>
        </p:spPr>
      </p:pic>
    </p:spTree>
    <p:extLst>
      <p:ext uri="{BB962C8B-B14F-4D97-AF65-F5344CB8AC3E}">
        <p14:creationId xmlns:p14="http://schemas.microsoft.com/office/powerpoint/2010/main" val="4209994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TotalTime>
  <Words>927</Words>
  <Application>Microsoft Office PowerPoint</Application>
  <PresentationFormat>Custom</PresentationFormat>
  <Paragraphs>119</Paragraphs>
  <Slides>24</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Alice</vt:lpstr>
      <vt:lpstr>Calibri Light</vt:lpstr>
      <vt:lpstr>Arial Black</vt:lpstr>
      <vt:lpstr>Arial</vt:lpstr>
      <vt:lpstr>Trebuchet MS</vt:lpstr>
      <vt:lpstr>Calibri</vt:lpstr>
      <vt:lpstr>Lora Medium</vt:lpstr>
      <vt:lpstr>__Inter_d65c78</vt:lpstr>
      <vt:lpstr>Lora Bold</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Batthini Rajasekhar</cp:lastModifiedBy>
  <cp:revision>3</cp:revision>
  <dcterms:created xsi:type="dcterms:W3CDTF">2025-02-24T14:49:10Z</dcterms:created>
  <dcterms:modified xsi:type="dcterms:W3CDTF">2025-02-24T18:13:40Z</dcterms:modified>
</cp:coreProperties>
</file>